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6" r:id="rId6"/>
    <p:sldId id="297" r:id="rId7"/>
    <p:sldId id="298" r:id="rId8"/>
    <p:sldId id="299" r:id="rId9"/>
    <p:sldId id="300" r:id="rId10"/>
    <p:sldId id="302" r:id="rId11"/>
    <p:sldId id="303" r:id="rId12"/>
    <p:sldId id="304" r:id="rId13"/>
    <p:sldId id="305" r:id="rId14"/>
    <p:sldId id="3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19" autoAdjust="0"/>
  </p:normalViewPr>
  <p:slideViewPr>
    <p:cSldViewPr snapToGrid="0">
      <p:cViewPr varScale="1">
        <p:scale>
          <a:sx n="77" d="100"/>
          <a:sy n="77" d="100"/>
        </p:scale>
        <p:origin x="72" y="6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2/5/2022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2/5/2022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2/5/2022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2/5/2022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2/5/2022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ro-RO" sz="4400" dirty="0">
                <a:solidFill>
                  <a:schemeClr val="tx1"/>
                </a:solidFill>
              </a:rPr>
              <a:t>Comunicarea</a:t>
            </a:r>
            <a:r>
              <a:rPr lang="en-US" sz="4400" dirty="0">
                <a:solidFill>
                  <a:schemeClr val="tx1"/>
                </a:solidFill>
              </a:rPr>
              <a:t> non</a:t>
            </a:r>
            <a:r>
              <a:rPr lang="ro-RO" sz="4400" dirty="0">
                <a:solidFill>
                  <a:schemeClr val="tx1"/>
                </a:solidFill>
              </a:rPr>
              <a:t>-</a:t>
            </a:r>
            <a:r>
              <a:rPr lang="en-US" sz="4400" dirty="0">
                <a:solidFill>
                  <a:schemeClr val="tx1"/>
                </a:solidFill>
              </a:rPr>
              <a:t>ostil</a:t>
            </a:r>
            <a:r>
              <a:rPr lang="ro-RO" sz="4400" dirty="0">
                <a:solidFill>
                  <a:schemeClr val="tx1"/>
                </a:solidFill>
              </a:rPr>
              <a:t>ă și știrile false</a:t>
            </a:r>
            <a:endParaRPr lang="en-US" sz="44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206575" y="4293270"/>
            <a:ext cx="4775075" cy="559656"/>
          </a:xfrm>
        </p:spPr>
        <p:txBody>
          <a:bodyPr>
            <a:normAutofit/>
          </a:bodyPr>
          <a:lstStyle/>
          <a:p>
            <a:pPr>
              <a:spcAft>
                <a:spcPts val="600"/>
              </a:spcAft>
            </a:pPr>
            <a:r>
              <a:rPr lang="ro-RO" dirty="0">
                <a:solidFill>
                  <a:schemeClr val="tx1"/>
                </a:solidFill>
              </a:rPr>
              <a:t>Nagy Donatela Krisztina</a:t>
            </a:r>
            <a:endParaRPr lang="en-US" dirty="0">
              <a:solidFill>
                <a:schemeClr val="tx1"/>
              </a:solidFill>
            </a:endParaRP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B947E3-01C9-4415-BBB3-B861B1B3C8C0}"/>
              </a:ext>
            </a:extLst>
          </p:cNvPr>
          <p:cNvSpPr txBox="1"/>
          <p:nvPr/>
        </p:nvSpPr>
        <p:spPr>
          <a:xfrm>
            <a:off x="738808" y="732976"/>
            <a:ext cx="10714383" cy="1477328"/>
          </a:xfrm>
          <a:prstGeom prst="rect">
            <a:avLst/>
          </a:prstGeom>
          <a:noFill/>
        </p:spPr>
        <p:txBody>
          <a:bodyPr wrap="square">
            <a:spAutoFit/>
          </a:bodyPr>
          <a:lstStyle/>
          <a:p>
            <a:pPr marL="285750" indent="-285750">
              <a:buFont typeface="Wingdings" panose="05000000000000000000" pitchFamily="2" charset="2"/>
              <a:buChar char="Ø"/>
            </a:pPr>
            <a:r>
              <a:rPr lang="hu-HU" dirty="0"/>
              <a:t>Dar multe persoane răspândesc dezinformarea pentru că cred în acele zvonuri, fără a intenționa să facă rău.</a:t>
            </a:r>
          </a:p>
          <a:p>
            <a:pPr marL="285750" indent="-285750">
              <a:buFont typeface="Wingdings" panose="05000000000000000000" pitchFamily="2" charset="2"/>
              <a:buChar char="Ø"/>
            </a:pPr>
            <a:r>
              <a:rPr lang="hu-HU" dirty="0"/>
              <a:t>În trecut, dezinformarea cu privire la vaccinuri i-a determinat pe părinți să renunțe la vaccinarea copiilor împotriva rujeolei și împotriva altor boli periculoase, lucru care a dus la o explozie în cazuri noi.</a:t>
            </a:r>
          </a:p>
        </p:txBody>
      </p:sp>
      <p:pic>
        <p:nvPicPr>
          <p:cNvPr id="4" name="Picture 3">
            <a:extLst>
              <a:ext uri="{FF2B5EF4-FFF2-40B4-BE49-F238E27FC236}">
                <a16:creationId xmlns:a16="http://schemas.microsoft.com/office/drawing/2014/main" id="{9E5A3FBF-84C9-480B-A5D1-6A1CD2CEC70E}"/>
              </a:ext>
            </a:extLst>
          </p:cNvPr>
          <p:cNvPicPr>
            <a:picLocks noChangeAspect="1"/>
          </p:cNvPicPr>
          <p:nvPr/>
        </p:nvPicPr>
        <p:blipFill>
          <a:blip r:embed="rId2"/>
          <a:stretch>
            <a:fillRect/>
          </a:stretch>
        </p:blipFill>
        <p:spPr>
          <a:xfrm>
            <a:off x="1789044" y="2358591"/>
            <a:ext cx="7822635" cy="3585010"/>
          </a:xfrm>
          <a:prstGeom prst="rect">
            <a:avLst/>
          </a:prstGeom>
          <a:effectLst>
            <a:softEdge rad="63500"/>
          </a:effectLst>
        </p:spPr>
      </p:pic>
    </p:spTree>
    <p:extLst>
      <p:ext uri="{BB962C8B-B14F-4D97-AF65-F5344CB8AC3E}">
        <p14:creationId xmlns:p14="http://schemas.microsoft.com/office/powerpoint/2010/main" val="20058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437010-9D98-4B1F-B9CA-7FCC7AEA438E}"/>
              </a:ext>
            </a:extLst>
          </p:cNvPr>
          <p:cNvSpPr>
            <a:spLocks noGrp="1"/>
          </p:cNvSpPr>
          <p:nvPr>
            <p:ph idx="1"/>
          </p:nvPr>
        </p:nvSpPr>
        <p:spPr>
          <a:xfrm>
            <a:off x="665922" y="1620077"/>
            <a:ext cx="9303026" cy="4565997"/>
          </a:xfrm>
        </p:spPr>
        <p:txBody>
          <a:bodyPr>
            <a:noAutofit/>
          </a:bodyPr>
          <a:lstStyle/>
          <a:p>
            <a:pPr marL="0" indent="0">
              <a:buNone/>
            </a:pPr>
            <a:r>
              <a:rPr lang="hu-HU" sz="1800" dirty="0"/>
              <a:t>   Principalele recomandări sunt:</a:t>
            </a:r>
          </a:p>
          <a:p>
            <a:pPr>
              <a:buFont typeface="Wingdings" panose="05000000000000000000" pitchFamily="2" charset="2"/>
              <a:buChar char="q"/>
            </a:pPr>
            <a:r>
              <a:rPr lang="hu-HU" sz="1800" dirty="0"/>
              <a:t>Verifică  sursa articolului pentru a înțelege misiunea și scopul,</a:t>
            </a:r>
          </a:p>
          <a:p>
            <a:pPr>
              <a:buFont typeface="Wingdings" panose="05000000000000000000" pitchFamily="2" charset="2"/>
              <a:buChar char="q"/>
            </a:pPr>
            <a:r>
              <a:rPr lang="hu-HU" sz="1800" dirty="0"/>
              <a:t>Citește dincolo de titlu pentru a întelege întreaga poveste,</a:t>
            </a:r>
          </a:p>
          <a:p>
            <a:pPr>
              <a:buFont typeface="Wingdings" panose="05000000000000000000" pitchFamily="2" charset="2"/>
              <a:buChar char="q"/>
            </a:pPr>
            <a:r>
              <a:rPr lang="hu-HU" sz="1800" dirty="0"/>
              <a:t>Verifică autori pentru a vedea dacă aceștia sunt reali și credibili,</a:t>
            </a:r>
          </a:p>
          <a:p>
            <a:pPr>
              <a:buFont typeface="Wingdings" panose="05000000000000000000" pitchFamily="2" charset="2"/>
              <a:buChar char="q"/>
            </a:pPr>
            <a:r>
              <a:rPr lang="hu-HU" sz="1800" dirty="0"/>
              <a:t>Evaluează sursele auxiliare (pentru a te asigura că sprijină mesajele articolului),</a:t>
            </a:r>
          </a:p>
          <a:p>
            <a:pPr>
              <a:buFont typeface="Wingdings" panose="05000000000000000000" pitchFamily="2" charset="2"/>
              <a:buChar char="q"/>
            </a:pPr>
            <a:r>
              <a:rPr lang="hu-HU" sz="1800" dirty="0"/>
              <a:t>Verifică data publicării pentru a vedea dacă povestea mai este relevantă,</a:t>
            </a:r>
          </a:p>
          <a:p>
            <a:pPr>
              <a:buFont typeface="Wingdings" panose="05000000000000000000" pitchFamily="2" charset="2"/>
              <a:buChar char="q"/>
            </a:pPr>
            <a:r>
              <a:rPr lang="hu-HU" sz="1800" dirty="0"/>
              <a:t>Verifică dacă este o glumă sau nu (pentru a determina dacă articolul este menit să fie satiră),</a:t>
            </a:r>
          </a:p>
          <a:p>
            <a:pPr>
              <a:buFont typeface="Wingdings" panose="05000000000000000000" pitchFamily="2" charset="2"/>
              <a:buChar char="q"/>
            </a:pPr>
            <a:r>
              <a:rPr lang="hu-HU" sz="1800" dirty="0"/>
              <a:t>Revizuiește-ți propriile prejudecăți (pentru a vedea dacă acestea afectează judecata),</a:t>
            </a:r>
          </a:p>
          <a:p>
            <a:pPr>
              <a:buFont typeface="Wingdings" panose="05000000000000000000" pitchFamily="2" charset="2"/>
              <a:buChar char="q"/>
            </a:pPr>
            <a:r>
              <a:rPr lang="hu-HU" sz="1800" dirty="0"/>
              <a:t>Adresează-te unui expert pentru a obține confirmare de la persoane care lucrează în domeniu.</a:t>
            </a:r>
          </a:p>
        </p:txBody>
      </p:sp>
      <p:sp>
        <p:nvSpPr>
          <p:cNvPr id="4" name="TextBox 3">
            <a:extLst>
              <a:ext uri="{FF2B5EF4-FFF2-40B4-BE49-F238E27FC236}">
                <a16:creationId xmlns:a16="http://schemas.microsoft.com/office/drawing/2014/main" id="{5FA97BC7-1B83-451B-AE58-1E8B0FDBC48B}"/>
              </a:ext>
            </a:extLst>
          </p:cNvPr>
          <p:cNvSpPr txBox="1"/>
          <p:nvPr/>
        </p:nvSpPr>
        <p:spPr>
          <a:xfrm>
            <a:off x="665922" y="745436"/>
            <a:ext cx="4005470" cy="523220"/>
          </a:xfrm>
          <a:prstGeom prst="rect">
            <a:avLst/>
          </a:prstGeom>
          <a:noFill/>
        </p:spPr>
        <p:txBody>
          <a:bodyPr wrap="square" rtlCol="0">
            <a:spAutoFit/>
          </a:bodyPr>
          <a:lstStyle/>
          <a:p>
            <a:r>
              <a:rPr lang="ro-RO" sz="2800" dirty="0"/>
              <a:t>Verificarea faptelor:</a:t>
            </a:r>
            <a:endParaRPr lang="hu-HU" sz="2800" dirty="0"/>
          </a:p>
        </p:txBody>
      </p:sp>
      <p:pic>
        <p:nvPicPr>
          <p:cNvPr id="5" name="Picture 4">
            <a:extLst>
              <a:ext uri="{FF2B5EF4-FFF2-40B4-BE49-F238E27FC236}">
                <a16:creationId xmlns:a16="http://schemas.microsoft.com/office/drawing/2014/main" id="{4BA55BC4-54C8-45DA-B244-D0F4177F8DAE}"/>
              </a:ext>
            </a:extLst>
          </p:cNvPr>
          <p:cNvPicPr>
            <a:picLocks noChangeAspect="1"/>
          </p:cNvPicPr>
          <p:nvPr/>
        </p:nvPicPr>
        <p:blipFill>
          <a:blip r:embed="rId2"/>
          <a:stretch>
            <a:fillRect/>
          </a:stretch>
        </p:blipFill>
        <p:spPr>
          <a:xfrm>
            <a:off x="7716077" y="602352"/>
            <a:ext cx="3810001" cy="2538413"/>
          </a:xfrm>
          <a:prstGeom prst="rect">
            <a:avLst/>
          </a:prstGeom>
          <a:effectLst>
            <a:softEdge rad="63500"/>
          </a:effectLst>
        </p:spPr>
      </p:pic>
    </p:spTree>
    <p:extLst>
      <p:ext uri="{BB962C8B-B14F-4D97-AF65-F5344CB8AC3E}">
        <p14:creationId xmlns:p14="http://schemas.microsoft.com/office/powerpoint/2010/main" val="35460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D795A-0B27-4EAD-8CC7-6D95872BF0B9}"/>
              </a:ext>
            </a:extLst>
          </p:cNvPr>
          <p:cNvSpPr>
            <a:spLocks noGrp="1"/>
          </p:cNvSpPr>
          <p:nvPr>
            <p:ph type="title"/>
          </p:nvPr>
        </p:nvSpPr>
        <p:spPr/>
        <p:txBody>
          <a:bodyPr/>
          <a:lstStyle/>
          <a:p>
            <a:r>
              <a:rPr lang="ro-RO" dirty="0"/>
              <a:t>Comunicarea non-ostilă</a:t>
            </a:r>
            <a:endParaRPr lang="hu-HU" dirty="0"/>
          </a:p>
        </p:txBody>
      </p:sp>
      <p:sp>
        <p:nvSpPr>
          <p:cNvPr id="3" name="Content Placeholder 2">
            <a:extLst>
              <a:ext uri="{FF2B5EF4-FFF2-40B4-BE49-F238E27FC236}">
                <a16:creationId xmlns:a16="http://schemas.microsoft.com/office/drawing/2014/main" id="{BC8DCBA7-AF66-4819-AE41-32016F7740EB}"/>
              </a:ext>
            </a:extLst>
          </p:cNvPr>
          <p:cNvSpPr>
            <a:spLocks noGrp="1"/>
          </p:cNvSpPr>
          <p:nvPr>
            <p:ph idx="1"/>
          </p:nvPr>
        </p:nvSpPr>
        <p:spPr>
          <a:xfrm>
            <a:off x="1066800" y="1900990"/>
            <a:ext cx="10523621" cy="4314416"/>
          </a:xfrm>
        </p:spPr>
        <p:txBody>
          <a:bodyPr/>
          <a:lstStyle/>
          <a:p>
            <a:pPr marL="0" indent="0">
              <a:buNone/>
            </a:pPr>
            <a:r>
              <a:rPr lang="ro-RO" sz="1600" dirty="0"/>
              <a:t>Comunicarea non-ostilă se referă la gesturi, expresii faciale, tonul vocii, contactul vizual (sau lipsa acestuia), limbajul corpului, postura și alte moduri în care oamenii pot comunica fără a folosi cuvinte.</a:t>
            </a:r>
          </a:p>
          <a:p>
            <a:pPr marL="0" indent="0">
              <a:buNone/>
            </a:pPr>
            <a:r>
              <a:rPr lang="hu-HU" sz="1600" dirty="0"/>
              <a:t>Abilitățile de comunicare pot crea o impresie pozitivă sau chiar negativă iar folosirea eficientă ar fi:</a:t>
            </a:r>
          </a:p>
          <a:p>
            <a:pPr>
              <a:buFont typeface="Wingdings" panose="05000000000000000000" pitchFamily="2" charset="2"/>
              <a:buChar char="q"/>
            </a:pPr>
            <a:r>
              <a:rPr lang="hu-HU" sz="1600" dirty="0"/>
              <a:t>Menținerea contactului vizual care arată interesul acordat față de ceilalți și oferă confortul necesar pentru a comunica cu persoana în cauză.</a:t>
            </a:r>
          </a:p>
          <a:p>
            <a:pPr>
              <a:buFont typeface="Wingdings" panose="05000000000000000000" pitchFamily="2" charset="2"/>
              <a:buChar char="q"/>
            </a:pPr>
            <a:r>
              <a:rPr lang="hu-HU" sz="1600" dirty="0"/>
              <a:t>Folosirea expresiilor faciale pot transmite o mulțime de emoții si este importantă conștientizarea expresiei faciale avute și reacționarea în consecință.</a:t>
            </a:r>
          </a:p>
          <a:p>
            <a:pPr>
              <a:buFont typeface="Wingdings" panose="05000000000000000000" pitchFamily="2" charset="2"/>
              <a:buChar char="q"/>
            </a:pPr>
            <a:r>
              <a:rPr lang="hu-HU" sz="1600" dirty="0"/>
              <a:t>Atenția la spațiul personal;  este esențial observarea dacă o persoană se simte incomod pentru a crea o anumită distanță între cele două persoane.</a:t>
            </a:r>
          </a:p>
          <a:p>
            <a:pPr>
              <a:buFont typeface="Wingdings" panose="05000000000000000000" pitchFamily="2" charset="2"/>
              <a:buChar char="q"/>
            </a:pPr>
            <a:r>
              <a:rPr lang="fr-FR" sz="1600" dirty="0"/>
              <a:t>A fi conștient de ton și sunete</a:t>
            </a:r>
            <a:r>
              <a:rPr lang="ro-RO" sz="1600" dirty="0"/>
              <a:t>; acestea </a:t>
            </a:r>
            <a:r>
              <a:rPr lang="it-IT" sz="1600" dirty="0"/>
              <a:t>pot comunica gândurile altora fără a vorbi.</a:t>
            </a:r>
            <a:r>
              <a:rPr lang="ro-RO" sz="1600" dirty="0"/>
              <a:t> Tonul sau sunetele pot informa oamenii despre furie, frustrare sau sarcasm și este recomandat vorbitul calm și încet evitând oftatul repetat sau vorbitul cu o voce puternică.</a:t>
            </a:r>
            <a:endParaRPr lang="hu-HU" sz="1600" dirty="0"/>
          </a:p>
          <a:p>
            <a:pPr marL="0" indent="0">
              <a:buNone/>
            </a:pPr>
            <a:endParaRPr lang="hu-HU" dirty="0"/>
          </a:p>
        </p:txBody>
      </p:sp>
    </p:spTree>
    <p:extLst>
      <p:ext uri="{BB962C8B-B14F-4D97-AF65-F5344CB8AC3E}">
        <p14:creationId xmlns:p14="http://schemas.microsoft.com/office/powerpoint/2010/main" val="421316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444560-DAF5-40A6-8DF6-F064159337B1}"/>
              </a:ext>
            </a:extLst>
          </p:cNvPr>
          <p:cNvSpPr txBox="1"/>
          <p:nvPr/>
        </p:nvSpPr>
        <p:spPr>
          <a:xfrm>
            <a:off x="522763" y="5049777"/>
            <a:ext cx="11146473" cy="923330"/>
          </a:xfrm>
          <a:prstGeom prst="rect">
            <a:avLst/>
          </a:prstGeom>
          <a:noFill/>
        </p:spPr>
        <p:txBody>
          <a:bodyPr wrap="square">
            <a:spAutoFit/>
          </a:bodyPr>
          <a:lstStyle/>
          <a:p>
            <a:pPr marL="285750" indent="-285750">
              <a:buFont typeface="Wingdings" panose="05000000000000000000" pitchFamily="2" charset="2"/>
              <a:buChar char="Ø"/>
            </a:pPr>
            <a:r>
              <a:rPr lang="hu-HU" dirty="0"/>
              <a:t>De o foarte mare importanță sunt postura și orientarea corpului. Se referă la felul în care un om stă la un moment dat și la modalitățile prin care își modifică postura corpului. Astfel, există câteva poziții pe baza cărora putem identifica starea de spirit a oamenilor care fac parte dintr-o audientă.</a:t>
            </a:r>
          </a:p>
        </p:txBody>
      </p:sp>
      <p:sp>
        <p:nvSpPr>
          <p:cNvPr id="8" name="TextBox 7">
            <a:extLst>
              <a:ext uri="{FF2B5EF4-FFF2-40B4-BE49-F238E27FC236}">
                <a16:creationId xmlns:a16="http://schemas.microsoft.com/office/drawing/2014/main" id="{34A678F1-F7D3-4E4C-8D00-7A49D89E6E6B}"/>
              </a:ext>
            </a:extLst>
          </p:cNvPr>
          <p:cNvSpPr txBox="1"/>
          <p:nvPr/>
        </p:nvSpPr>
        <p:spPr>
          <a:xfrm>
            <a:off x="522763" y="607894"/>
            <a:ext cx="11590421" cy="1200329"/>
          </a:xfrm>
          <a:prstGeom prst="rect">
            <a:avLst/>
          </a:prstGeom>
          <a:noFill/>
        </p:spPr>
        <p:txBody>
          <a:bodyPr wrap="square">
            <a:spAutoFit/>
          </a:bodyPr>
          <a:lstStyle/>
          <a:p>
            <a:pPr marL="285750" indent="-285750">
              <a:buFont typeface="Wingdings" panose="05000000000000000000" pitchFamily="2" charset="2"/>
              <a:buChar char="Ø"/>
            </a:pPr>
            <a:r>
              <a:rPr lang="hu-HU" dirty="0"/>
              <a:t>Cunoașterea acestor informatii despre comunicarea nonverbală si limbajul corpului ne ajută să ne atingem mai ușor obiectivele unei discutii, ale unei prelegeri sau expuneri iar cel care aprofundează tainele comunicării nonverbale are, cu siguranță, mai mult succes în ceea ce își propune în viață și în procesul de dezvoltare personală.</a:t>
            </a:r>
          </a:p>
        </p:txBody>
      </p:sp>
      <p:pic>
        <p:nvPicPr>
          <p:cNvPr id="9" name="Picture 8">
            <a:extLst>
              <a:ext uri="{FF2B5EF4-FFF2-40B4-BE49-F238E27FC236}">
                <a16:creationId xmlns:a16="http://schemas.microsoft.com/office/drawing/2014/main" id="{49D4282F-844F-416A-AAA6-0C48CA4B5E85}"/>
              </a:ext>
            </a:extLst>
          </p:cNvPr>
          <p:cNvPicPr>
            <a:picLocks noChangeAspect="1"/>
          </p:cNvPicPr>
          <p:nvPr/>
        </p:nvPicPr>
        <p:blipFill>
          <a:blip r:embed="rId2"/>
          <a:stretch>
            <a:fillRect/>
          </a:stretch>
        </p:blipFill>
        <p:spPr>
          <a:xfrm>
            <a:off x="1935118" y="2042040"/>
            <a:ext cx="8321761" cy="2773920"/>
          </a:xfrm>
          <a:prstGeom prst="rect">
            <a:avLst/>
          </a:prstGeom>
          <a:effectLst>
            <a:softEdge rad="63500"/>
          </a:effectLst>
        </p:spPr>
      </p:pic>
    </p:spTree>
    <p:extLst>
      <p:ext uri="{BB962C8B-B14F-4D97-AF65-F5344CB8AC3E}">
        <p14:creationId xmlns:p14="http://schemas.microsoft.com/office/powerpoint/2010/main" val="199397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436F35-30FB-4462-AC99-AD2ABEF2E909}"/>
              </a:ext>
            </a:extLst>
          </p:cNvPr>
          <p:cNvSpPr txBox="1"/>
          <p:nvPr/>
        </p:nvSpPr>
        <p:spPr>
          <a:xfrm>
            <a:off x="673223" y="491812"/>
            <a:ext cx="10845553" cy="2308324"/>
          </a:xfrm>
          <a:prstGeom prst="rect">
            <a:avLst/>
          </a:prstGeom>
          <a:noFill/>
        </p:spPr>
        <p:txBody>
          <a:bodyPr wrap="square">
            <a:spAutoFit/>
          </a:bodyPr>
          <a:lstStyle/>
          <a:p>
            <a:pPr marL="285750" indent="-285750">
              <a:buFont typeface="Wingdings" panose="05000000000000000000" pitchFamily="2" charset="2"/>
              <a:buChar char="Ø"/>
            </a:pPr>
            <a:r>
              <a:rPr lang="ro-RO" dirty="0"/>
              <a:t>Așadar</a:t>
            </a:r>
            <a:r>
              <a:rPr lang="hu-HU" dirty="0"/>
              <a:t>, poziția picior peste picior și brațe încrucișate, picioarele peste brațul scaunului, picioarele pe birou sau legănarea, bătutul din picior arată toate lipsa de interes. Totuși, cănd picioarele sunt încrucișate iar poziția corpului este îndreptată spre interlocutor, este un semn de întelegere și cooperare.</a:t>
            </a:r>
          </a:p>
          <a:p>
            <a:pPr marL="285750" indent="-285750">
              <a:buFont typeface="Wingdings" panose="05000000000000000000" pitchFamily="2" charset="2"/>
              <a:buChar char="Ø"/>
            </a:pPr>
            <a:endParaRPr lang="hu-HU" dirty="0"/>
          </a:p>
          <a:p>
            <a:pPr marL="285750" indent="-285750">
              <a:buFont typeface="Wingdings" panose="05000000000000000000" pitchFamily="2" charset="2"/>
              <a:buChar char="Ø"/>
            </a:pPr>
            <a:r>
              <a:rPr lang="hu-HU" dirty="0"/>
              <a:t>Înclinarea ușoară a corpului înainte arată interes. Înclinarea corpului spre spate arată lipsa de interes. Întoarcerea corpului într-o parte în timp ce interlocutorul vorbește, indică dorința de a încheia discuția.</a:t>
            </a:r>
          </a:p>
        </p:txBody>
      </p:sp>
      <p:pic>
        <p:nvPicPr>
          <p:cNvPr id="5" name="Picture 4">
            <a:extLst>
              <a:ext uri="{FF2B5EF4-FFF2-40B4-BE49-F238E27FC236}">
                <a16:creationId xmlns:a16="http://schemas.microsoft.com/office/drawing/2014/main" id="{5EE94F45-A4AE-480B-81AA-4178D351FCD3}"/>
              </a:ext>
            </a:extLst>
          </p:cNvPr>
          <p:cNvPicPr>
            <a:picLocks noChangeAspect="1"/>
          </p:cNvPicPr>
          <p:nvPr/>
        </p:nvPicPr>
        <p:blipFill>
          <a:blip r:embed="rId3"/>
          <a:stretch>
            <a:fillRect/>
          </a:stretch>
        </p:blipFill>
        <p:spPr>
          <a:xfrm>
            <a:off x="2445515" y="2711893"/>
            <a:ext cx="7300967" cy="3584721"/>
          </a:xfrm>
          <a:prstGeom prst="rect">
            <a:avLst/>
          </a:prstGeom>
          <a:effectLst>
            <a:softEdge rad="63500"/>
          </a:effectLst>
        </p:spPr>
      </p:pic>
    </p:spTree>
    <p:extLst>
      <p:ext uri="{BB962C8B-B14F-4D97-AF65-F5344CB8AC3E}">
        <p14:creationId xmlns:p14="http://schemas.microsoft.com/office/powerpoint/2010/main" val="187349905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3688-0F9E-4994-A98B-BB17FEEBBF5C}"/>
              </a:ext>
            </a:extLst>
          </p:cNvPr>
          <p:cNvSpPr>
            <a:spLocks noGrp="1"/>
          </p:cNvSpPr>
          <p:nvPr>
            <p:ph type="title"/>
          </p:nvPr>
        </p:nvSpPr>
        <p:spPr/>
        <p:txBody>
          <a:bodyPr/>
          <a:lstStyle/>
          <a:p>
            <a:r>
              <a:rPr lang="ro-RO" dirty="0"/>
              <a:t>Știrile false</a:t>
            </a:r>
            <a:endParaRPr lang="hu-HU" dirty="0"/>
          </a:p>
        </p:txBody>
      </p:sp>
      <p:sp>
        <p:nvSpPr>
          <p:cNvPr id="3" name="Content Placeholder 2">
            <a:extLst>
              <a:ext uri="{FF2B5EF4-FFF2-40B4-BE49-F238E27FC236}">
                <a16:creationId xmlns:a16="http://schemas.microsoft.com/office/drawing/2014/main" id="{FC7525ED-D704-4294-86F5-4B710D384FDA}"/>
              </a:ext>
            </a:extLst>
          </p:cNvPr>
          <p:cNvSpPr>
            <a:spLocks noGrp="1"/>
          </p:cNvSpPr>
          <p:nvPr>
            <p:ph idx="1"/>
          </p:nvPr>
        </p:nvSpPr>
        <p:spPr>
          <a:xfrm>
            <a:off x="892865" y="1759226"/>
            <a:ext cx="10406270" cy="4044431"/>
          </a:xfrm>
        </p:spPr>
        <p:txBody>
          <a:bodyPr>
            <a:noAutofit/>
          </a:bodyPr>
          <a:lstStyle/>
          <a:p>
            <a:pPr marL="0" indent="0">
              <a:buNone/>
            </a:pPr>
            <a:r>
              <a:rPr lang="hu-HU" sz="1600" dirty="0"/>
              <a:t>  </a:t>
            </a:r>
            <a:r>
              <a:rPr lang="hu-HU" sz="1800" dirty="0"/>
              <a:t>Știrile false sunt articole sau texte însoțite de imagini sau clipuri video, ce au scopul deliberat de a dezinforma și prezenta faptele într-un mod deformat.</a:t>
            </a:r>
          </a:p>
          <a:p>
            <a:pPr marL="0" indent="0">
              <a:buNone/>
            </a:pPr>
            <a:r>
              <a:rPr lang="hu-HU" sz="1800" dirty="0"/>
              <a:t>  Știrile false sunt diseminate de cele mai multe ori prin intermediul Internetului și al rețelelor sociale, însă uneori pot apărea și în mass-media clasică (TV, radio, ziare etc.)</a:t>
            </a:r>
          </a:p>
          <a:p>
            <a:pPr marL="0" indent="0">
              <a:buNone/>
            </a:pPr>
            <a:r>
              <a:rPr lang="hu-HU" sz="1800" dirty="0"/>
              <a:t>Scopul știrilor false poate fi încadrat, de cele mai multe ori, în două categorii care se intersectează:</a:t>
            </a:r>
          </a:p>
          <a:p>
            <a:pPr>
              <a:buFont typeface="Wingdings" panose="05000000000000000000" pitchFamily="2" charset="2"/>
              <a:buChar char="q"/>
            </a:pPr>
            <a:r>
              <a:rPr lang="hu-HU" sz="1800" dirty="0"/>
              <a:t>Profit financiar – prin atragerea cât mai multor vizualizări sau cerând bani direct utilizatorilor justificând urgența, pericolul, autoritatea, etc.</a:t>
            </a:r>
          </a:p>
          <a:p>
            <a:pPr>
              <a:buFont typeface="Wingdings" panose="05000000000000000000" pitchFamily="2" charset="2"/>
              <a:buChar char="q"/>
            </a:pPr>
            <a:r>
              <a:rPr lang="hu-HU" sz="1800" dirty="0"/>
              <a:t>Influențarea socială – prin încercarea de a obține schimbări la nivel social sau politic prin accentuarea perspectivei de tipul „noi vs ei”.</a:t>
            </a:r>
          </a:p>
          <a:p>
            <a:pPr>
              <a:buFont typeface="Wingdings" panose="05000000000000000000" pitchFamily="2" charset="2"/>
              <a:buChar char="q"/>
            </a:pPr>
            <a:r>
              <a:rPr lang="hu-HU" sz="1800" dirty="0"/>
              <a:t>Să transmită ideologii de diferite feluri.</a:t>
            </a:r>
          </a:p>
          <a:p>
            <a:pPr>
              <a:buFont typeface="Wingdings" panose="05000000000000000000" pitchFamily="2" charset="2"/>
              <a:buChar char="q"/>
            </a:pPr>
            <a:r>
              <a:rPr lang="hu-HU" sz="1800" dirty="0"/>
              <a:t>Influența comportamentele oamenilor cu scopuri diferite.</a:t>
            </a:r>
          </a:p>
          <a:p>
            <a:pPr>
              <a:buFont typeface="Wingdings" panose="05000000000000000000" pitchFamily="2" charset="2"/>
              <a:buChar char="q"/>
            </a:pPr>
            <a:r>
              <a:rPr lang="hu-HU" sz="1800" dirty="0"/>
              <a:t>Generarea intenționată a dezinformării publice.</a:t>
            </a:r>
          </a:p>
        </p:txBody>
      </p:sp>
    </p:spTree>
    <p:extLst>
      <p:ext uri="{BB962C8B-B14F-4D97-AF65-F5344CB8AC3E}">
        <p14:creationId xmlns:p14="http://schemas.microsoft.com/office/powerpoint/2010/main" val="151810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5AEA92-75A1-4F15-BDA8-485E69DCB3AA}"/>
              </a:ext>
            </a:extLst>
          </p:cNvPr>
          <p:cNvPicPr>
            <a:picLocks noChangeAspect="1"/>
          </p:cNvPicPr>
          <p:nvPr/>
        </p:nvPicPr>
        <p:blipFill>
          <a:blip r:embed="rId2"/>
          <a:stretch>
            <a:fillRect/>
          </a:stretch>
        </p:blipFill>
        <p:spPr>
          <a:xfrm>
            <a:off x="775252" y="1852110"/>
            <a:ext cx="5635487" cy="3519140"/>
          </a:xfrm>
          <a:prstGeom prst="rect">
            <a:avLst/>
          </a:prstGeom>
          <a:effectLst>
            <a:softEdge rad="63500"/>
          </a:effectLst>
        </p:spPr>
      </p:pic>
      <p:sp>
        <p:nvSpPr>
          <p:cNvPr id="6" name="TextBox 5">
            <a:extLst>
              <a:ext uri="{FF2B5EF4-FFF2-40B4-BE49-F238E27FC236}">
                <a16:creationId xmlns:a16="http://schemas.microsoft.com/office/drawing/2014/main" id="{4C402AE6-0225-4342-987C-0151168A63B9}"/>
              </a:ext>
            </a:extLst>
          </p:cNvPr>
          <p:cNvSpPr txBox="1"/>
          <p:nvPr/>
        </p:nvSpPr>
        <p:spPr>
          <a:xfrm>
            <a:off x="3183835" y="695649"/>
            <a:ext cx="5824330" cy="523220"/>
          </a:xfrm>
          <a:prstGeom prst="rect">
            <a:avLst/>
          </a:prstGeom>
          <a:noFill/>
        </p:spPr>
        <p:txBody>
          <a:bodyPr wrap="square" rtlCol="0">
            <a:spAutoFit/>
          </a:bodyPr>
          <a:lstStyle/>
          <a:p>
            <a:r>
              <a:rPr lang="ro-RO" sz="2800" dirty="0"/>
              <a:t>Cum recunoaștem știrile false?</a:t>
            </a:r>
            <a:endParaRPr lang="hu-HU" sz="2800" dirty="0"/>
          </a:p>
        </p:txBody>
      </p:sp>
      <p:sp>
        <p:nvSpPr>
          <p:cNvPr id="8" name="TextBox 7">
            <a:extLst>
              <a:ext uri="{FF2B5EF4-FFF2-40B4-BE49-F238E27FC236}">
                <a16:creationId xmlns:a16="http://schemas.microsoft.com/office/drawing/2014/main" id="{4E4C363D-62DE-4A9F-AD3C-18BE749333B9}"/>
              </a:ext>
            </a:extLst>
          </p:cNvPr>
          <p:cNvSpPr txBox="1"/>
          <p:nvPr/>
        </p:nvSpPr>
        <p:spPr>
          <a:xfrm>
            <a:off x="6685722" y="1852110"/>
            <a:ext cx="4731026" cy="2585323"/>
          </a:xfrm>
          <a:prstGeom prst="rect">
            <a:avLst/>
          </a:prstGeom>
          <a:noFill/>
        </p:spPr>
        <p:txBody>
          <a:bodyPr wrap="square">
            <a:spAutoFit/>
          </a:bodyPr>
          <a:lstStyle/>
          <a:p>
            <a:pPr marL="285750" indent="-285750">
              <a:buFont typeface="Wingdings" panose="05000000000000000000" pitchFamily="2" charset="2"/>
              <a:buChar char="Ø"/>
            </a:pPr>
            <a:r>
              <a:rPr lang="hu-HU" dirty="0"/>
              <a:t>Ştirile false sunt scrise neprecise, fără să ofere surse, declaraţii sau context informaţiilor sau făcând trimiteri spre site-uri obscure.</a:t>
            </a:r>
          </a:p>
          <a:p>
            <a:pPr marL="285750" indent="-285750">
              <a:buFont typeface="Wingdings" panose="05000000000000000000" pitchFamily="2" charset="2"/>
              <a:buChar char="Ø"/>
            </a:pPr>
            <a:endParaRPr lang="hu-HU" dirty="0"/>
          </a:p>
          <a:p>
            <a:pPr marL="285750" indent="-285750">
              <a:buFont typeface="Wingdings" panose="05000000000000000000" pitchFamily="2" charset="2"/>
              <a:buChar char="Ø"/>
            </a:pPr>
            <a:r>
              <a:rPr lang="hu-HU" dirty="0"/>
              <a:t>Autorii se lansează adesea în presupuneri, zvonuri sau conspirații. Totodată ele vin de cele mai multe ori însoțite de titluri șocante.</a:t>
            </a:r>
          </a:p>
        </p:txBody>
      </p:sp>
      <p:sp>
        <p:nvSpPr>
          <p:cNvPr id="10" name="TextBox 9">
            <a:extLst>
              <a:ext uri="{FF2B5EF4-FFF2-40B4-BE49-F238E27FC236}">
                <a16:creationId xmlns:a16="http://schemas.microsoft.com/office/drawing/2014/main" id="{476CB670-5687-4D18-849F-38DA345F6DAA}"/>
              </a:ext>
            </a:extLst>
          </p:cNvPr>
          <p:cNvSpPr txBox="1"/>
          <p:nvPr/>
        </p:nvSpPr>
        <p:spPr>
          <a:xfrm>
            <a:off x="6685722" y="4700412"/>
            <a:ext cx="4601818" cy="1200329"/>
          </a:xfrm>
          <a:prstGeom prst="rect">
            <a:avLst/>
          </a:prstGeom>
          <a:noFill/>
        </p:spPr>
        <p:txBody>
          <a:bodyPr wrap="square">
            <a:spAutoFit/>
          </a:bodyPr>
          <a:lstStyle/>
          <a:p>
            <a:r>
              <a:rPr lang="hu-HU" dirty="0"/>
              <a:t>„O minciună repetată de o mie de ori rămâne o miciună, dar o minciună repetată de un milion de ori devine adevăr”-Joseph Goebbels.</a:t>
            </a:r>
          </a:p>
        </p:txBody>
      </p:sp>
    </p:spTree>
    <p:extLst>
      <p:ext uri="{BB962C8B-B14F-4D97-AF65-F5344CB8AC3E}">
        <p14:creationId xmlns:p14="http://schemas.microsoft.com/office/powerpoint/2010/main" val="24683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48E4-7191-4EAF-A260-5CA334E022A1}"/>
              </a:ext>
            </a:extLst>
          </p:cNvPr>
          <p:cNvSpPr>
            <a:spLocks noGrp="1"/>
          </p:cNvSpPr>
          <p:nvPr>
            <p:ph type="title"/>
          </p:nvPr>
        </p:nvSpPr>
        <p:spPr>
          <a:xfrm>
            <a:off x="894522" y="493507"/>
            <a:ext cx="10058400" cy="1371600"/>
          </a:xfrm>
        </p:spPr>
        <p:txBody>
          <a:bodyPr>
            <a:normAutofit/>
          </a:bodyPr>
          <a:lstStyle/>
          <a:p>
            <a:r>
              <a:rPr lang="hu-HU" sz="2800" dirty="0"/>
              <a:t>Balena Albastra, o știre falsă cu efecte asupra psihicului cititorilor</a:t>
            </a:r>
          </a:p>
        </p:txBody>
      </p:sp>
      <p:sp>
        <p:nvSpPr>
          <p:cNvPr id="3" name="Content Placeholder 2">
            <a:extLst>
              <a:ext uri="{FF2B5EF4-FFF2-40B4-BE49-F238E27FC236}">
                <a16:creationId xmlns:a16="http://schemas.microsoft.com/office/drawing/2014/main" id="{15B094C2-04E1-402C-8A17-EA601612EECC}"/>
              </a:ext>
            </a:extLst>
          </p:cNvPr>
          <p:cNvSpPr>
            <a:spLocks noGrp="1"/>
          </p:cNvSpPr>
          <p:nvPr>
            <p:ph idx="1"/>
          </p:nvPr>
        </p:nvSpPr>
        <p:spPr>
          <a:xfrm>
            <a:off x="679174" y="1669774"/>
            <a:ext cx="10833652" cy="4694719"/>
          </a:xfrm>
        </p:spPr>
        <p:txBody>
          <a:bodyPr>
            <a:normAutofit/>
          </a:bodyPr>
          <a:lstStyle/>
          <a:p>
            <a:pPr marL="0" indent="0">
              <a:buNone/>
            </a:pPr>
            <a:endParaRPr lang="hu-HU" sz="1600" dirty="0"/>
          </a:p>
          <a:p>
            <a:pPr>
              <a:buFont typeface="Wingdings" panose="05000000000000000000" pitchFamily="2" charset="2"/>
              <a:buChar char="Ø"/>
            </a:pPr>
            <a:r>
              <a:rPr lang="hu-HU" sz="1600" dirty="0"/>
              <a:t>O stire falsa pleaca intotdeauna de la un fapt real al carui scop informativ este pervertit intr-un scop senzationalist animat de emotii intense si menit sa provoace o contagiune sociala. Informatia care a fost preluata dintr-o publicatie ruseasca, Novaya Gazeta, aparuta in mai 2016, vehicula ideea ca in perioada decembrie 2015 – aprilie 2016 130 de adolescenti din Rusia s-au sinucis, aproape toti facand parte dintr-un grup de socializare, Novaya Gazeta scria ca cel putin 80 dintre victime ar fi fost membri ai unor jocuri de tip blue whale, balena albastra, care promovau sinuciderea in grup.</a:t>
            </a:r>
          </a:p>
          <a:p>
            <a:pPr>
              <a:buFont typeface="Wingdings" panose="05000000000000000000" pitchFamily="2" charset="2"/>
              <a:buChar char="Ø"/>
            </a:pPr>
            <a:endParaRPr lang="hu-HU" sz="1600" dirty="0"/>
          </a:p>
          <a:p>
            <a:pPr>
              <a:buFont typeface="Wingdings" panose="05000000000000000000" pitchFamily="2" charset="2"/>
              <a:buChar char="Ø"/>
            </a:pPr>
            <a:r>
              <a:rPr lang="hu-HU" sz="1600" dirty="0"/>
              <a:t>Site-ul snopes.com, un website care analizeaza veridicitatea unor stiri, arata ca stirea prin care se vehiculeaza ca jocul Balena Albastra are legatura directa cu sinuciderea unor adolescenti este falsa. Site-ul a facut o investigatie legata de acest subiect si a gasit ca nu exista nici o legatura intre sinuciderea tinerilor si comunitatile online din care acestia faceau parte. Se pare ca Balena Albastra a fost considerat un argument suficient de puternic pentru a manipula masele. </a:t>
            </a:r>
          </a:p>
          <a:p>
            <a:pPr marL="0" indent="0">
              <a:buNone/>
            </a:pPr>
            <a:endParaRPr lang="hu-HU" sz="1600" dirty="0"/>
          </a:p>
        </p:txBody>
      </p:sp>
    </p:spTree>
    <p:extLst>
      <p:ext uri="{BB962C8B-B14F-4D97-AF65-F5344CB8AC3E}">
        <p14:creationId xmlns:p14="http://schemas.microsoft.com/office/powerpoint/2010/main" val="153836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BDDF95-5518-401E-A050-520E7ED3C1CD}"/>
              </a:ext>
            </a:extLst>
          </p:cNvPr>
          <p:cNvPicPr>
            <a:picLocks noChangeAspect="1"/>
          </p:cNvPicPr>
          <p:nvPr/>
        </p:nvPicPr>
        <p:blipFill>
          <a:blip r:embed="rId2"/>
          <a:stretch>
            <a:fillRect/>
          </a:stretch>
        </p:blipFill>
        <p:spPr>
          <a:xfrm>
            <a:off x="2513356" y="1902395"/>
            <a:ext cx="6748670" cy="3939536"/>
          </a:xfrm>
          <a:prstGeom prst="rect">
            <a:avLst/>
          </a:prstGeom>
          <a:effectLst>
            <a:softEdge rad="63500"/>
          </a:effectLst>
        </p:spPr>
      </p:pic>
      <p:sp>
        <p:nvSpPr>
          <p:cNvPr id="4" name="TextBox 3">
            <a:extLst>
              <a:ext uri="{FF2B5EF4-FFF2-40B4-BE49-F238E27FC236}">
                <a16:creationId xmlns:a16="http://schemas.microsoft.com/office/drawing/2014/main" id="{4C0EC501-F885-4362-AA5B-FFF487A7E425}"/>
              </a:ext>
            </a:extLst>
          </p:cNvPr>
          <p:cNvSpPr txBox="1"/>
          <p:nvPr/>
        </p:nvSpPr>
        <p:spPr>
          <a:xfrm>
            <a:off x="653497" y="730586"/>
            <a:ext cx="10468389" cy="923330"/>
          </a:xfrm>
          <a:prstGeom prst="rect">
            <a:avLst/>
          </a:prstGeom>
          <a:noFill/>
        </p:spPr>
        <p:txBody>
          <a:bodyPr wrap="square">
            <a:spAutoFit/>
          </a:bodyPr>
          <a:lstStyle/>
          <a:p>
            <a:pPr marL="285750" indent="-285750">
              <a:buFont typeface="Wingdings" panose="05000000000000000000" pitchFamily="2" charset="2"/>
              <a:buChar char="Ø"/>
            </a:pPr>
            <a:r>
              <a:rPr lang="hu-HU" dirty="0"/>
              <a:t>Din datele publicate de procurorul general al Rusiei, 62% dintre sinuciderile din rândul adolescenților sunt cauzate de certurile din familie și stresul de zi cu zi, conflictele cu profesorii, cu colegii, cu prietenii și de frica de violență din partea adulților iar stirea este dovedita falsa.</a:t>
            </a:r>
          </a:p>
        </p:txBody>
      </p:sp>
    </p:spTree>
    <p:extLst>
      <p:ext uri="{BB962C8B-B14F-4D97-AF65-F5344CB8AC3E}">
        <p14:creationId xmlns:p14="http://schemas.microsoft.com/office/powerpoint/2010/main" val="2166729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E8A0-5D03-45CD-92E3-823C7473DE67}"/>
              </a:ext>
            </a:extLst>
          </p:cNvPr>
          <p:cNvSpPr>
            <a:spLocks noGrp="1"/>
          </p:cNvSpPr>
          <p:nvPr>
            <p:ph type="title"/>
          </p:nvPr>
        </p:nvSpPr>
        <p:spPr/>
        <p:txBody>
          <a:bodyPr/>
          <a:lstStyle/>
          <a:p>
            <a:r>
              <a:rPr lang="ro-RO" dirty="0"/>
              <a:t>Dezinformările despre Covid-19</a:t>
            </a:r>
            <a:endParaRPr lang="hu-HU" dirty="0"/>
          </a:p>
        </p:txBody>
      </p:sp>
      <p:sp>
        <p:nvSpPr>
          <p:cNvPr id="3" name="Content Placeholder 2">
            <a:extLst>
              <a:ext uri="{FF2B5EF4-FFF2-40B4-BE49-F238E27FC236}">
                <a16:creationId xmlns:a16="http://schemas.microsoft.com/office/drawing/2014/main" id="{E1B1C29E-5C3D-4ADD-B9A9-A097D1F3EBB7}"/>
              </a:ext>
            </a:extLst>
          </p:cNvPr>
          <p:cNvSpPr>
            <a:spLocks noGrp="1"/>
          </p:cNvSpPr>
          <p:nvPr>
            <p:ph idx="1"/>
          </p:nvPr>
        </p:nvSpPr>
        <p:spPr>
          <a:xfrm>
            <a:off x="977348" y="2014194"/>
            <a:ext cx="10661374" cy="4476584"/>
          </a:xfrm>
        </p:spPr>
        <p:txBody>
          <a:bodyPr/>
          <a:lstStyle/>
          <a:p>
            <a:pPr>
              <a:spcAft>
                <a:spcPts val="2400"/>
              </a:spcAft>
              <a:buFont typeface="Wingdings" panose="05000000000000000000" pitchFamily="2" charset="2"/>
              <a:buChar char="Ø"/>
            </a:pPr>
            <a:r>
              <a:rPr lang="hu-HU" sz="1800" dirty="0"/>
              <a:t>De la zvonul că virusul s-a răspândit prin supa de liliac până la știrile conform cărora țările UE se bat pe echipamente medicale, dezinformarea se află peste tot.</a:t>
            </a:r>
          </a:p>
          <a:p>
            <a:pPr>
              <a:spcAft>
                <a:spcPts val="2400"/>
              </a:spcAft>
              <a:buFont typeface="Wingdings" panose="05000000000000000000" pitchFamily="2" charset="2"/>
              <a:buChar char="Ø"/>
            </a:pPr>
            <a:r>
              <a:rPr lang="hu-HU" sz="1800" dirty="0"/>
              <a:t>Organizația Mondială a Sănătății a spus că zvonurile nefondate „se răspândesc mai rapid decât virusul” și a vorbit deja despre o „infodemie de proporții planetare”. Platforme online majore acționează deja pentru limitarea răspândirii știrilor false.</a:t>
            </a:r>
          </a:p>
          <a:p>
            <a:pPr>
              <a:spcAft>
                <a:spcPts val="2400"/>
              </a:spcAft>
              <a:buFont typeface="Wingdings" panose="05000000000000000000" pitchFamily="2" charset="2"/>
              <a:buChar char="Ø"/>
            </a:pPr>
            <a:r>
              <a:rPr lang="hu-HU" sz="1800" dirty="0"/>
              <a:t>În acest moment, mulți oameni sunt îngrijorați și când primesc vești șocante este mai dificil să rămână calmi și să verifice faptele, așa cum ar fi necesar. </a:t>
            </a:r>
          </a:p>
          <a:p>
            <a:endParaRPr lang="hu-HU" dirty="0"/>
          </a:p>
        </p:txBody>
      </p:sp>
    </p:spTree>
    <p:extLst>
      <p:ext uri="{BB962C8B-B14F-4D97-AF65-F5344CB8AC3E}">
        <p14:creationId xmlns:p14="http://schemas.microsoft.com/office/powerpoint/2010/main" val="1184074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206</TotalTime>
  <Words>1125</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Next LT Pro</vt:lpstr>
      <vt:lpstr>Avenir Next LT Pro Light</vt:lpstr>
      <vt:lpstr>Garamond</vt:lpstr>
      <vt:lpstr>Wingdings</vt:lpstr>
      <vt:lpstr>SavonVTI</vt:lpstr>
      <vt:lpstr>Comunicarea non-ostilă și știrile false</vt:lpstr>
      <vt:lpstr>Comunicarea non-ostilă</vt:lpstr>
      <vt:lpstr>PowerPoint Presentation</vt:lpstr>
      <vt:lpstr>PowerPoint Presentation</vt:lpstr>
      <vt:lpstr>Știrile false</vt:lpstr>
      <vt:lpstr>PowerPoint Presentation</vt:lpstr>
      <vt:lpstr>Balena Albastra, o știre falsă cu efecte asupra psihicului cititorilor</vt:lpstr>
      <vt:lpstr>PowerPoint Presentation</vt:lpstr>
      <vt:lpstr>Dezinformările despre Covid-19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Comunicarea non-ostilă și știrile false</dc:title>
  <dc:creator>Dávid Szűcs</dc:creator>
  <cp:lastModifiedBy>Dávid Szűcs</cp:lastModifiedBy>
  <cp:revision>1</cp:revision>
  <dcterms:created xsi:type="dcterms:W3CDTF">2022-02-05T09:04:40Z</dcterms:created>
  <dcterms:modified xsi:type="dcterms:W3CDTF">2022-02-05T12:31:02Z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