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82FF618-EA2C-4E3F-8EA3-2DD56C1117FC}"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2FF618-EA2C-4E3F-8EA3-2DD56C1117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2FF618-EA2C-4E3F-8EA3-2DD56C1117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2FF618-EA2C-4E3F-8EA3-2DD56C1117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2FF618-EA2C-4E3F-8EA3-2DD56C1117FC}"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82FF618-EA2C-4E3F-8EA3-2DD56C1117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82FF618-EA2C-4E3F-8EA3-2DD56C1117FC}"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82FF618-EA2C-4E3F-8EA3-2DD56C1117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82FF618-EA2C-4E3F-8EA3-2DD56C1117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CC78D-0744-4B6B-9D95-7B31E0BDB458}" type="datetimeFigureOut">
              <a:rPr lang="en-US" smtClean="0"/>
              <a:t>2/5/2022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82FF618-EA2C-4E3F-8EA3-2DD56C1117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07CC78D-0744-4B6B-9D95-7B31E0BDB458}" type="datetimeFigureOut">
              <a:rPr lang="en-US" smtClean="0"/>
              <a:t>2/5/2022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82FF618-EA2C-4E3F-8EA3-2DD56C1117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07CC78D-0744-4B6B-9D95-7B31E0BDB458}" type="datetimeFigureOut">
              <a:rPr lang="en-US" smtClean="0"/>
              <a:t>2/5/2022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82FF618-EA2C-4E3F-8EA3-2DD56C1117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t-IT" dirty="0"/>
              <a:t>C</a:t>
            </a:r>
            <a:r>
              <a:rPr lang="it-IT" dirty="0" smtClean="0"/>
              <a:t>omunicare non ostilă, știri false și verificarea faptelor</a:t>
            </a:r>
            <a:endParaRPr lang="en-US" dirty="0"/>
          </a:p>
        </p:txBody>
      </p:sp>
      <p:sp>
        <p:nvSpPr>
          <p:cNvPr id="3" name="Subtitle 2"/>
          <p:cNvSpPr>
            <a:spLocks noGrp="1"/>
          </p:cNvSpPr>
          <p:nvPr>
            <p:ph type="subTitle" idx="1"/>
          </p:nvPr>
        </p:nvSpPr>
        <p:spPr/>
        <p:txBody>
          <a:bodyPr/>
          <a:lstStyle/>
          <a:p>
            <a:r>
              <a:rPr lang="en-GB" dirty="0" err="1" smtClean="0"/>
              <a:t>Prezentare</a:t>
            </a:r>
            <a:r>
              <a:rPr lang="en-GB" dirty="0" smtClean="0"/>
              <a:t> de </a:t>
            </a:r>
            <a:r>
              <a:rPr lang="en-GB" dirty="0" err="1" smtClean="0"/>
              <a:t>Szilagyi</a:t>
            </a:r>
            <a:r>
              <a:rPr lang="en-GB" dirty="0" smtClean="0"/>
              <a:t> Wanda</a:t>
            </a:r>
            <a:endParaRPr lang="en-US" dirty="0"/>
          </a:p>
        </p:txBody>
      </p:sp>
    </p:spTree>
    <p:extLst>
      <p:ext uri="{BB962C8B-B14F-4D97-AF65-F5344CB8AC3E}">
        <p14:creationId xmlns:p14="http://schemas.microsoft.com/office/powerpoint/2010/main" val="2258278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Verificarea faptelor</a:t>
            </a:r>
            <a:endParaRPr lang="en-US" dirty="0"/>
          </a:p>
        </p:txBody>
      </p:sp>
      <p:sp>
        <p:nvSpPr>
          <p:cNvPr id="3" name="Content Placeholder 2"/>
          <p:cNvSpPr>
            <a:spLocks noGrp="1"/>
          </p:cNvSpPr>
          <p:nvPr>
            <p:ph idx="1"/>
          </p:nvPr>
        </p:nvSpPr>
        <p:spPr>
          <a:xfrm>
            <a:off x="827584" y="1268760"/>
            <a:ext cx="7772400" cy="4572000"/>
          </a:xfrm>
        </p:spPr>
        <p:txBody>
          <a:bodyPr>
            <a:normAutofit fontScale="55000" lnSpcReduction="20000"/>
          </a:bodyPr>
          <a:lstStyle/>
          <a:p>
            <a:r>
              <a:rPr lang="vi-VN" sz="4500" dirty="0"/>
              <a:t>În general, verificarea informației publicate este compusă din trei etape</a:t>
            </a:r>
            <a:r>
              <a:rPr lang="vi-VN" sz="4500" dirty="0" smtClean="0"/>
              <a:t>:</a:t>
            </a:r>
            <a:endParaRPr lang="ro-RO" sz="4500" dirty="0" smtClean="0"/>
          </a:p>
          <a:p>
            <a:r>
              <a:rPr lang="vi-VN" sz="4500" dirty="0" smtClean="0"/>
              <a:t>1</a:t>
            </a:r>
            <a:r>
              <a:rPr lang="vi-VN" sz="4500" dirty="0"/>
              <a:t>.   Identificarea afirmațiilor care pot fi verificate prin răsfoirea arhivelor legislativului, a produselor mass-media și a rețelelor de socializare. Acest proces presupune să determini care afirmații majore </a:t>
            </a:r>
            <a:r>
              <a:rPr lang="vi-VN" sz="4500" dirty="0" smtClean="0"/>
              <a:t>(</a:t>
            </a:r>
            <a:r>
              <a:rPr lang="vi-VN" sz="4500" dirty="0"/>
              <a:t>a) pot fi verificate și (b) trebuie verificate</a:t>
            </a:r>
            <a:r>
              <a:rPr lang="vi-VN" sz="4500" dirty="0" smtClean="0"/>
              <a:t>.</a:t>
            </a:r>
            <a:endParaRPr lang="ro-RO" sz="4500" dirty="0" smtClean="0"/>
          </a:p>
          <a:p>
            <a:r>
              <a:rPr lang="vi-VN" sz="4500" dirty="0" smtClean="0"/>
              <a:t> </a:t>
            </a:r>
            <a:r>
              <a:rPr lang="vi-VN" sz="4500" dirty="0"/>
              <a:t>2. Identificarea faptelor prin căutarea celor mai bune probe disponibile în legătură cu afirmația avută în vedere</a:t>
            </a:r>
            <a:r>
              <a:rPr lang="vi-VN" sz="4500" dirty="0" smtClean="0"/>
              <a:t>.</a:t>
            </a:r>
            <a:endParaRPr lang="ro-RO" sz="4500" dirty="0" smtClean="0"/>
          </a:p>
          <a:p>
            <a:r>
              <a:rPr lang="vi-VN" sz="4500" dirty="0" smtClean="0"/>
              <a:t>3</a:t>
            </a:r>
            <a:r>
              <a:rPr lang="vi-VN" sz="4500" dirty="0"/>
              <a:t>. Corectarea declarației prin evaluarea afirmației în lumina probelor, de obicei pe o scară a veridicității.</a:t>
            </a:r>
          </a:p>
          <a:p>
            <a:endParaRPr lang="en-US" dirty="0"/>
          </a:p>
        </p:txBody>
      </p:sp>
    </p:spTree>
    <p:extLst>
      <p:ext uri="{BB962C8B-B14F-4D97-AF65-F5344CB8AC3E}">
        <p14:creationId xmlns:p14="http://schemas.microsoft.com/office/powerpoint/2010/main" val="18305500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Surse:</a:t>
            </a:r>
            <a:endParaRPr lang="en-US" dirty="0"/>
          </a:p>
        </p:txBody>
      </p:sp>
      <p:sp>
        <p:nvSpPr>
          <p:cNvPr id="3" name="Content Placeholder 2"/>
          <p:cNvSpPr>
            <a:spLocks noGrp="1"/>
          </p:cNvSpPr>
          <p:nvPr>
            <p:ph idx="1"/>
          </p:nvPr>
        </p:nvSpPr>
        <p:spPr/>
        <p:txBody>
          <a:bodyPr/>
          <a:lstStyle/>
          <a:p>
            <a:r>
              <a:rPr lang="ro-RO" dirty="0" smtClean="0"/>
              <a:t>Wikipedia</a:t>
            </a:r>
          </a:p>
          <a:p>
            <a:r>
              <a:rPr lang="ro-RO" dirty="0" smtClean="0"/>
              <a:t>UNESDOC</a:t>
            </a:r>
          </a:p>
          <a:p>
            <a:r>
              <a:rPr lang="ro-RO" dirty="0" smtClean="0"/>
              <a:t>Twitter</a:t>
            </a:r>
          </a:p>
          <a:p>
            <a:r>
              <a:rPr lang="ro-RO" dirty="0" smtClean="0"/>
              <a:t>fra.europa.eu</a:t>
            </a:r>
          </a:p>
          <a:p>
            <a:r>
              <a:rPr lang="ro-RO" dirty="0" smtClean="0"/>
              <a:t>philpapers.org</a:t>
            </a:r>
          </a:p>
          <a:p>
            <a:r>
              <a:rPr lang="en-US" dirty="0" smtClean="0"/>
              <a:t>rbv.biblioteche.it</a:t>
            </a:r>
            <a:endParaRPr lang="ro-RO" dirty="0" smtClean="0"/>
          </a:p>
          <a:p>
            <a:r>
              <a:rPr lang="en-US" dirty="0"/>
              <a:t>www.ssoar.info</a:t>
            </a:r>
            <a:endParaRPr lang="en-US" b="1" dirty="0"/>
          </a:p>
        </p:txBody>
      </p:sp>
    </p:spTree>
    <p:extLst>
      <p:ext uri="{BB962C8B-B14F-4D97-AF65-F5344CB8AC3E}">
        <p14:creationId xmlns:p14="http://schemas.microsoft.com/office/powerpoint/2010/main" val="260016920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Cuprins</a:t>
            </a:r>
            <a:endParaRPr lang="en-US" dirty="0"/>
          </a:p>
        </p:txBody>
      </p:sp>
      <p:sp>
        <p:nvSpPr>
          <p:cNvPr id="3" name="Content Placeholder 2"/>
          <p:cNvSpPr>
            <a:spLocks noGrp="1"/>
          </p:cNvSpPr>
          <p:nvPr>
            <p:ph idx="1"/>
          </p:nvPr>
        </p:nvSpPr>
        <p:spPr/>
        <p:txBody>
          <a:bodyPr/>
          <a:lstStyle/>
          <a:p>
            <a:r>
              <a:rPr lang="en-GB" dirty="0" smtClean="0"/>
              <a:t>1. </a:t>
            </a:r>
            <a:r>
              <a:rPr lang="en-GB" dirty="0" err="1" smtClean="0"/>
              <a:t>Introducere</a:t>
            </a:r>
            <a:endParaRPr lang="en-GB" dirty="0" smtClean="0"/>
          </a:p>
          <a:p>
            <a:r>
              <a:rPr lang="en-GB" dirty="0" smtClean="0"/>
              <a:t>2. </a:t>
            </a:r>
            <a:r>
              <a:rPr lang="en-GB" dirty="0" err="1" smtClean="0"/>
              <a:t>Comunicare</a:t>
            </a:r>
            <a:r>
              <a:rPr lang="en-GB" dirty="0" smtClean="0"/>
              <a:t> non </a:t>
            </a:r>
            <a:r>
              <a:rPr lang="en-GB" dirty="0" err="1" smtClean="0"/>
              <a:t>ostila</a:t>
            </a:r>
            <a:endParaRPr lang="en-GB" dirty="0" smtClean="0"/>
          </a:p>
          <a:p>
            <a:r>
              <a:rPr lang="en-GB" dirty="0" smtClean="0"/>
              <a:t>3. </a:t>
            </a:r>
            <a:r>
              <a:rPr lang="en-GB" dirty="0" err="1" smtClean="0"/>
              <a:t>Stiri</a:t>
            </a:r>
            <a:r>
              <a:rPr lang="en-GB" dirty="0" smtClean="0"/>
              <a:t> false</a:t>
            </a:r>
            <a:endParaRPr lang="ro-RO" dirty="0" smtClean="0"/>
          </a:p>
          <a:p>
            <a:r>
              <a:rPr lang="ro-RO" dirty="0" smtClean="0"/>
              <a:t>4. Legatura intre fake news si comunicarea ostila</a:t>
            </a:r>
          </a:p>
          <a:p>
            <a:r>
              <a:rPr lang="ro-RO" dirty="0" smtClean="0"/>
              <a:t>5. Exemplu fake news/comunicare ostila</a:t>
            </a:r>
          </a:p>
          <a:p>
            <a:r>
              <a:rPr lang="ro-RO" dirty="0" smtClean="0"/>
              <a:t>6. Verificarea faptelor</a:t>
            </a:r>
            <a:endParaRPr lang="en-GB" dirty="0" smtClean="0"/>
          </a:p>
          <a:p>
            <a:endParaRPr lang="en-GB" dirty="0"/>
          </a:p>
          <a:p>
            <a:pPr marL="0" indent="0">
              <a:buNone/>
            </a:pPr>
            <a:endParaRPr lang="en-GB" dirty="0" smtClean="0"/>
          </a:p>
          <a:p>
            <a:endParaRPr lang="en-US" dirty="0"/>
          </a:p>
        </p:txBody>
      </p:sp>
    </p:spTree>
    <p:extLst>
      <p:ext uri="{BB962C8B-B14F-4D97-AF65-F5344CB8AC3E}">
        <p14:creationId xmlns:p14="http://schemas.microsoft.com/office/powerpoint/2010/main" val="3084445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3">
                                            <p:txEl>
                                              <p:pRg st="0" end="0"/>
                                            </p:txEl>
                                          </p:spTgt>
                                        </p:tgtEl>
                                        <p:attrNameLst>
                                          <p:attrName>style.color</p:attrName>
                                        </p:attrNameLst>
                                      </p:cBhvr>
                                      <p:to>
                                        <a:schemeClr val="accent2"/>
                                      </p:to>
                                    </p:animClr>
                                    <p:animClr clrSpc="rgb" dir="cw">
                                      <p:cBhvr>
                                        <p:cTn id="14" dur="500" fill="hold"/>
                                        <p:tgtEl>
                                          <p:spTgt spid="3">
                                            <p:txEl>
                                              <p:pRg st="0" end="0"/>
                                            </p:txEl>
                                          </p:spTgt>
                                        </p:tgtEl>
                                        <p:attrNameLst>
                                          <p:attrName>fillcolor</p:attrName>
                                        </p:attrNameLst>
                                      </p:cBhvr>
                                      <p:to>
                                        <a:schemeClr val="accent2"/>
                                      </p:to>
                                    </p:animClr>
                                    <p:set>
                                      <p:cBhvr>
                                        <p:cTn id="15" dur="500" fill="hold"/>
                                        <p:tgtEl>
                                          <p:spTgt spid="3">
                                            <p:txEl>
                                              <p:pRg st="0" end="0"/>
                                            </p:txEl>
                                          </p:spTgt>
                                        </p:tgtEl>
                                        <p:attrNameLst>
                                          <p:attrName>fill.type</p:attrName>
                                        </p:attrNameLst>
                                      </p:cBhvr>
                                      <p:to>
                                        <p:strVal val="solid"/>
                                      </p:to>
                                    </p:set>
                                    <p:set>
                                      <p:cBhvr>
                                        <p:cTn id="16" dur="500" fill="hold"/>
                                        <p:tgtEl>
                                          <p:spTgt spid="3">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3">
                                            <p:txEl>
                                              <p:pRg st="1" end="1"/>
                                            </p:txEl>
                                          </p:spTgt>
                                        </p:tgtEl>
                                        <p:attrNameLst>
                                          <p:attrName>style.color</p:attrName>
                                        </p:attrNameLst>
                                      </p:cBhvr>
                                      <p:to>
                                        <a:schemeClr val="accent2"/>
                                      </p:to>
                                    </p:animClr>
                                    <p:animClr clrSpc="rgb" dir="cw">
                                      <p:cBhvr>
                                        <p:cTn id="21" dur="500" fill="hold"/>
                                        <p:tgtEl>
                                          <p:spTgt spid="3">
                                            <p:txEl>
                                              <p:pRg st="1" end="1"/>
                                            </p:txEl>
                                          </p:spTgt>
                                        </p:tgtEl>
                                        <p:attrNameLst>
                                          <p:attrName>fillcolor</p:attrName>
                                        </p:attrNameLst>
                                      </p:cBhvr>
                                      <p:to>
                                        <a:schemeClr val="accent2"/>
                                      </p:to>
                                    </p:animClr>
                                    <p:set>
                                      <p:cBhvr>
                                        <p:cTn id="22" dur="500" fill="hold"/>
                                        <p:tgtEl>
                                          <p:spTgt spid="3">
                                            <p:txEl>
                                              <p:pRg st="1" end="1"/>
                                            </p:txEl>
                                          </p:spTgt>
                                        </p:tgtEl>
                                        <p:attrNameLst>
                                          <p:attrName>fill.type</p:attrName>
                                        </p:attrNameLst>
                                      </p:cBhvr>
                                      <p:to>
                                        <p:strVal val="solid"/>
                                      </p:to>
                                    </p:set>
                                    <p:set>
                                      <p:cBhvr>
                                        <p:cTn id="23" dur="500" fill="hold"/>
                                        <p:tgtEl>
                                          <p:spTgt spid="3">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3">
                                            <p:txEl>
                                              <p:pRg st="2" end="2"/>
                                            </p:txEl>
                                          </p:spTgt>
                                        </p:tgtEl>
                                        <p:attrNameLst>
                                          <p:attrName>style.color</p:attrName>
                                        </p:attrNameLst>
                                      </p:cBhvr>
                                      <p:to>
                                        <a:schemeClr val="accent2"/>
                                      </p:to>
                                    </p:animClr>
                                    <p:animClr clrSpc="rgb" dir="cw">
                                      <p:cBhvr>
                                        <p:cTn id="28" dur="500" fill="hold"/>
                                        <p:tgtEl>
                                          <p:spTgt spid="3">
                                            <p:txEl>
                                              <p:pRg st="2" end="2"/>
                                            </p:txEl>
                                          </p:spTgt>
                                        </p:tgtEl>
                                        <p:attrNameLst>
                                          <p:attrName>fillcolor</p:attrName>
                                        </p:attrNameLst>
                                      </p:cBhvr>
                                      <p:to>
                                        <a:schemeClr val="accent2"/>
                                      </p:to>
                                    </p:animClr>
                                    <p:set>
                                      <p:cBhvr>
                                        <p:cTn id="29" dur="500" fill="hold"/>
                                        <p:tgtEl>
                                          <p:spTgt spid="3">
                                            <p:txEl>
                                              <p:pRg st="2" end="2"/>
                                            </p:txEl>
                                          </p:spTgt>
                                        </p:tgtEl>
                                        <p:attrNameLst>
                                          <p:attrName>fill.type</p:attrName>
                                        </p:attrNameLst>
                                      </p:cBhvr>
                                      <p:to>
                                        <p:strVal val="solid"/>
                                      </p:to>
                                    </p:set>
                                    <p:set>
                                      <p:cBhvr>
                                        <p:cTn id="30" dur="500" fill="hold"/>
                                        <p:tgtEl>
                                          <p:spTgt spid="3">
                                            <p:txEl>
                                              <p:pRg st="2" end="2"/>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3">
                                            <p:txEl>
                                              <p:pRg st="3" end="3"/>
                                            </p:txEl>
                                          </p:spTgt>
                                        </p:tgtEl>
                                        <p:attrNameLst>
                                          <p:attrName>style.color</p:attrName>
                                        </p:attrNameLst>
                                      </p:cBhvr>
                                      <p:to>
                                        <a:schemeClr val="accent2"/>
                                      </p:to>
                                    </p:animClr>
                                    <p:animClr clrSpc="rgb" dir="cw">
                                      <p:cBhvr>
                                        <p:cTn id="35" dur="500" fill="hold"/>
                                        <p:tgtEl>
                                          <p:spTgt spid="3">
                                            <p:txEl>
                                              <p:pRg st="3" end="3"/>
                                            </p:txEl>
                                          </p:spTgt>
                                        </p:tgtEl>
                                        <p:attrNameLst>
                                          <p:attrName>fillcolor</p:attrName>
                                        </p:attrNameLst>
                                      </p:cBhvr>
                                      <p:to>
                                        <a:schemeClr val="accent2"/>
                                      </p:to>
                                    </p:animClr>
                                    <p:set>
                                      <p:cBhvr>
                                        <p:cTn id="36" dur="500" fill="hold"/>
                                        <p:tgtEl>
                                          <p:spTgt spid="3">
                                            <p:txEl>
                                              <p:pRg st="3" end="3"/>
                                            </p:txEl>
                                          </p:spTgt>
                                        </p:tgtEl>
                                        <p:attrNameLst>
                                          <p:attrName>fill.type</p:attrName>
                                        </p:attrNameLst>
                                      </p:cBhvr>
                                      <p:to>
                                        <p:strVal val="solid"/>
                                      </p:to>
                                    </p:set>
                                    <p:set>
                                      <p:cBhvr>
                                        <p:cTn id="37" dur="500" fill="hold"/>
                                        <p:tgtEl>
                                          <p:spTgt spid="3">
                                            <p:txEl>
                                              <p:pRg st="3" end="3"/>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3">
                                            <p:txEl>
                                              <p:pRg st="4" end="4"/>
                                            </p:txEl>
                                          </p:spTgt>
                                        </p:tgtEl>
                                        <p:attrNameLst>
                                          <p:attrName>style.color</p:attrName>
                                        </p:attrNameLst>
                                      </p:cBhvr>
                                      <p:to>
                                        <a:schemeClr val="accent2"/>
                                      </p:to>
                                    </p:animClr>
                                    <p:animClr clrSpc="rgb" dir="cw">
                                      <p:cBhvr>
                                        <p:cTn id="42" dur="500" fill="hold"/>
                                        <p:tgtEl>
                                          <p:spTgt spid="3">
                                            <p:txEl>
                                              <p:pRg st="4" end="4"/>
                                            </p:txEl>
                                          </p:spTgt>
                                        </p:tgtEl>
                                        <p:attrNameLst>
                                          <p:attrName>fillcolor</p:attrName>
                                        </p:attrNameLst>
                                      </p:cBhvr>
                                      <p:to>
                                        <a:schemeClr val="accent2"/>
                                      </p:to>
                                    </p:animClr>
                                    <p:set>
                                      <p:cBhvr>
                                        <p:cTn id="43" dur="500" fill="hold"/>
                                        <p:tgtEl>
                                          <p:spTgt spid="3">
                                            <p:txEl>
                                              <p:pRg st="4" end="4"/>
                                            </p:txEl>
                                          </p:spTgt>
                                        </p:tgtEl>
                                        <p:attrNameLst>
                                          <p:attrName>fill.type</p:attrName>
                                        </p:attrNameLst>
                                      </p:cBhvr>
                                      <p:to>
                                        <p:strVal val="solid"/>
                                      </p:to>
                                    </p:set>
                                    <p:set>
                                      <p:cBhvr>
                                        <p:cTn id="44" dur="500" fill="hold"/>
                                        <p:tgtEl>
                                          <p:spTgt spid="3">
                                            <p:txEl>
                                              <p:pRg st="4" end="4"/>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3">
                                            <p:txEl>
                                              <p:pRg st="5" end="5"/>
                                            </p:txEl>
                                          </p:spTgt>
                                        </p:tgtEl>
                                        <p:attrNameLst>
                                          <p:attrName>style.color</p:attrName>
                                        </p:attrNameLst>
                                      </p:cBhvr>
                                      <p:to>
                                        <a:schemeClr val="accent2"/>
                                      </p:to>
                                    </p:animClr>
                                    <p:animClr clrSpc="rgb" dir="cw">
                                      <p:cBhvr>
                                        <p:cTn id="49" dur="500" fill="hold"/>
                                        <p:tgtEl>
                                          <p:spTgt spid="3">
                                            <p:txEl>
                                              <p:pRg st="5" end="5"/>
                                            </p:txEl>
                                          </p:spTgt>
                                        </p:tgtEl>
                                        <p:attrNameLst>
                                          <p:attrName>fillcolor</p:attrName>
                                        </p:attrNameLst>
                                      </p:cBhvr>
                                      <p:to>
                                        <a:schemeClr val="accent2"/>
                                      </p:to>
                                    </p:animClr>
                                    <p:set>
                                      <p:cBhvr>
                                        <p:cTn id="50" dur="500" fill="hold"/>
                                        <p:tgtEl>
                                          <p:spTgt spid="3">
                                            <p:txEl>
                                              <p:pRg st="5" end="5"/>
                                            </p:txEl>
                                          </p:spTgt>
                                        </p:tgtEl>
                                        <p:attrNameLst>
                                          <p:attrName>fill.type</p:attrName>
                                        </p:attrNameLst>
                                      </p:cBhvr>
                                      <p:to>
                                        <p:strVal val="solid"/>
                                      </p:to>
                                    </p:set>
                                    <p:set>
                                      <p:cBhvr>
                                        <p:cTn id="51"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Introducere</a:t>
            </a:r>
            <a:endParaRPr lang="en-US" dirty="0"/>
          </a:p>
        </p:txBody>
      </p:sp>
      <p:sp>
        <p:nvSpPr>
          <p:cNvPr id="3" name="Content Placeholder 2"/>
          <p:cNvSpPr>
            <a:spLocks noGrp="1"/>
          </p:cNvSpPr>
          <p:nvPr>
            <p:ph idx="1"/>
          </p:nvPr>
        </p:nvSpPr>
        <p:spPr/>
        <p:txBody>
          <a:bodyPr>
            <a:normAutofit/>
          </a:bodyPr>
          <a:lstStyle/>
          <a:p>
            <a:r>
              <a:rPr lang="en-GB" dirty="0" err="1" smtClean="0"/>
              <a:t>Definitie</a:t>
            </a:r>
            <a:r>
              <a:rPr lang="en-GB" dirty="0" smtClean="0"/>
              <a:t> </a:t>
            </a:r>
            <a:r>
              <a:rPr lang="en-GB" dirty="0" err="1" smtClean="0"/>
              <a:t>Comunicare</a:t>
            </a:r>
            <a:r>
              <a:rPr lang="en-GB" dirty="0" smtClean="0"/>
              <a:t>:</a:t>
            </a:r>
            <a:r>
              <a:rPr lang="vi-VN" sz="2400" dirty="0" smtClean="0"/>
              <a:t>Comunicarea este un ansamblu de acțiuni care au în comun transmiterea de informații sub formă de mesaje, știri, semne sau gesturi simbolice, texte scrise ș.a.m.d. între doi indivizi, numiți interlocutori, sau mai formal, emițător și receptor.</a:t>
            </a:r>
            <a:endParaRPr lang="en-GB" sz="2400" dirty="0" smtClean="0"/>
          </a:p>
          <a:p>
            <a:r>
              <a:rPr lang="en-GB" dirty="0" err="1" smtClean="0"/>
              <a:t>Comunicare</a:t>
            </a:r>
            <a:r>
              <a:rPr lang="en-GB" dirty="0" smtClean="0"/>
              <a:t> </a:t>
            </a:r>
            <a:r>
              <a:rPr lang="en-GB" dirty="0" err="1" smtClean="0">
                <a:cs typeface="Arial" pitchFamily="34" charset="0"/>
              </a:rPr>
              <a:t>ostila</a:t>
            </a:r>
            <a:r>
              <a:rPr lang="en-GB" dirty="0" err="1" smtClean="0">
                <a:latin typeface="Arial" pitchFamily="34" charset="0"/>
                <a:cs typeface="Arial" pitchFamily="34" charset="0"/>
              </a:rPr>
              <a:t>:</a:t>
            </a:r>
            <a:r>
              <a:rPr lang="en-GB" sz="2400" dirty="0" err="1" smtClean="0">
                <a:latin typeface="Arial" pitchFamily="34" charset="0"/>
                <a:cs typeface="Arial" pitchFamily="34" charset="0"/>
              </a:rPr>
              <a:t>Comunicarea</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ostila</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presupune</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manifestarea</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unei</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atititudini</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dusmanoase</a:t>
            </a:r>
            <a:r>
              <a:rPr lang="en-GB" sz="2400" dirty="0" smtClean="0">
                <a:latin typeface="Arial" pitchFamily="34" charset="0"/>
                <a:cs typeface="Arial" pitchFamily="34" charset="0"/>
              </a:rPr>
              <a:t> fata de </a:t>
            </a:r>
            <a:r>
              <a:rPr lang="en-GB" sz="2400" dirty="0" err="1" smtClean="0">
                <a:latin typeface="Arial" pitchFamily="34" charset="0"/>
                <a:cs typeface="Arial" pitchFamily="34" charset="0"/>
              </a:rPr>
              <a:t>cineva</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sau</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ceva</a:t>
            </a:r>
            <a:r>
              <a:rPr lang="en-GB" sz="2400" dirty="0" smtClean="0">
                <a:latin typeface="Arial" pitchFamily="34" charset="0"/>
                <a:cs typeface="Arial" pitchFamily="34" charset="0"/>
              </a:rPr>
              <a:t>.</a:t>
            </a:r>
          </a:p>
          <a:p>
            <a:r>
              <a:rPr lang="en-GB" dirty="0" err="1" smtClean="0"/>
              <a:t>Comunicarea</a:t>
            </a:r>
            <a:r>
              <a:rPr lang="en-GB" dirty="0" smtClean="0"/>
              <a:t> non </a:t>
            </a:r>
            <a:r>
              <a:rPr lang="en-GB" dirty="0" err="1" smtClean="0"/>
              <a:t>ostila</a:t>
            </a:r>
            <a:r>
              <a:rPr lang="en-GB" dirty="0" smtClean="0"/>
              <a:t>: </a:t>
            </a:r>
            <a:r>
              <a:rPr lang="en-GB" sz="2400" dirty="0" err="1" smtClean="0">
                <a:latin typeface="Arial" pitchFamily="34" charset="0"/>
                <a:cs typeface="Arial" pitchFamily="34" charset="0"/>
              </a:rPr>
              <a:t>Comunicarea</a:t>
            </a:r>
            <a:r>
              <a:rPr lang="en-GB" sz="2400" dirty="0" smtClean="0">
                <a:latin typeface="Arial" pitchFamily="34" charset="0"/>
                <a:cs typeface="Arial" pitchFamily="34" charset="0"/>
              </a:rPr>
              <a:t> non </a:t>
            </a:r>
            <a:r>
              <a:rPr lang="en-GB" sz="2400" dirty="0" err="1" smtClean="0">
                <a:latin typeface="Arial" pitchFamily="34" charset="0"/>
                <a:cs typeface="Arial" pitchFamily="34" charset="0"/>
              </a:rPr>
              <a:t>ostila</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presupune</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manifistarea</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unei</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atitudini</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pozitive</a:t>
            </a:r>
            <a:r>
              <a:rPr lang="en-GB" sz="2400" dirty="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080257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mph" presetSubtype="0" grpId="0" nodeType="clickEffect">
                                  <p:stCondLst>
                                    <p:cond delay="0"/>
                                  </p:stCondLst>
                                  <p:iterate type="lt">
                                    <p:tmAbs val="25"/>
                                  </p:iterate>
                                  <p:childTnLst>
                                    <p:set>
                                      <p:cBhvr override="childStyle">
                                        <p:cTn id="30"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Spot Aggressive Communicators and What to Do About It | Inc.com"/>
          <p:cNvPicPr>
            <a:picLocks noChangeAspect="1" noChangeArrowheads="1"/>
          </p:cNvPicPr>
          <p:nvPr/>
        </p:nvPicPr>
        <p:blipFill rotWithShape="1">
          <a:blip r:embed="rId2">
            <a:extLst>
              <a:ext uri="{28A0092B-C50C-407E-A947-70E740481C1C}">
                <a14:useLocalDpi xmlns:a14="http://schemas.microsoft.com/office/drawing/2010/main" val="0"/>
              </a:ext>
            </a:extLst>
          </a:blip>
          <a:srcRect r="22530"/>
          <a:stretch/>
        </p:blipFill>
        <p:spPr bwMode="auto">
          <a:xfrm>
            <a:off x="2170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1560" y="474480"/>
            <a:ext cx="7772400" cy="6408712"/>
          </a:xfrm>
          <a:no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r>
              <a:rPr lang="vi-VN" sz="2400" b="1" dirty="0">
                <a:solidFill>
                  <a:schemeClr val="tx2">
                    <a:lumMod val="50000"/>
                  </a:schemeClr>
                </a:solidFill>
              </a:rPr>
              <a:t>O bună comunicare nu înseamnă doar a vorbi sau a înţelege </a:t>
            </a:r>
            <a:r>
              <a:rPr lang="vi-VN" sz="2400" b="1" dirty="0" smtClean="0">
                <a:solidFill>
                  <a:schemeClr val="tx2">
                    <a:lumMod val="50000"/>
                  </a:schemeClr>
                </a:solidFill>
              </a:rPr>
              <a:t>limba</a:t>
            </a:r>
            <a:r>
              <a:rPr lang="en-GB" sz="2400" b="1" dirty="0" smtClean="0">
                <a:solidFill>
                  <a:schemeClr val="tx2">
                    <a:lumMod val="50000"/>
                  </a:schemeClr>
                </a:solidFill>
              </a:rPr>
              <a:t> </a:t>
            </a:r>
            <a:r>
              <a:rPr lang="vi-VN" sz="2400" b="1" dirty="0" smtClean="0">
                <a:solidFill>
                  <a:schemeClr val="tx2">
                    <a:lumMod val="50000"/>
                  </a:schemeClr>
                </a:solidFill>
              </a:rPr>
              <a:t>interlocutorului</a:t>
            </a:r>
            <a:r>
              <a:rPr lang="vi-VN" sz="2400" b="1" dirty="0">
                <a:solidFill>
                  <a:schemeClr val="tx2">
                    <a:lumMod val="50000"/>
                  </a:schemeClr>
                </a:solidFill>
              </a:rPr>
              <a:t>, pentru că esenţa comunicării nu este reprezentată </a:t>
            </a:r>
            <a:r>
              <a:rPr lang="vi-VN" sz="2400" b="1" dirty="0" smtClean="0">
                <a:solidFill>
                  <a:schemeClr val="tx2">
                    <a:lumMod val="50000"/>
                  </a:schemeClr>
                </a:solidFill>
              </a:rPr>
              <a:t>de</a:t>
            </a:r>
            <a:r>
              <a:rPr lang="en-GB" sz="2400" b="1" dirty="0" smtClean="0">
                <a:solidFill>
                  <a:schemeClr val="tx2">
                    <a:lumMod val="50000"/>
                  </a:schemeClr>
                </a:solidFill>
              </a:rPr>
              <a:t> </a:t>
            </a:r>
            <a:r>
              <a:rPr lang="vi-VN" sz="2400" b="1" dirty="0" smtClean="0">
                <a:solidFill>
                  <a:schemeClr val="tx2">
                    <a:lumMod val="50000"/>
                  </a:schemeClr>
                </a:solidFill>
              </a:rPr>
              <a:t>cuvinte</a:t>
            </a:r>
            <a:r>
              <a:rPr lang="vi-VN" sz="2400" b="1" dirty="0">
                <a:solidFill>
                  <a:schemeClr val="tx2">
                    <a:lumMod val="50000"/>
                  </a:schemeClr>
                </a:solidFill>
              </a:rPr>
              <a:t>. Cel mai important este să nu se producă erori culturale care </a:t>
            </a:r>
            <a:r>
              <a:rPr lang="vi-VN" sz="2400" b="1" dirty="0" smtClean="0">
                <a:solidFill>
                  <a:schemeClr val="tx2">
                    <a:lumMod val="50000"/>
                  </a:schemeClr>
                </a:solidFill>
              </a:rPr>
              <a:t>ar</a:t>
            </a:r>
            <a:r>
              <a:rPr lang="en-GB" sz="2400" b="1" dirty="0" smtClean="0">
                <a:solidFill>
                  <a:schemeClr val="tx2">
                    <a:lumMod val="50000"/>
                  </a:schemeClr>
                </a:solidFill>
              </a:rPr>
              <a:t> </a:t>
            </a:r>
            <a:r>
              <a:rPr lang="vi-VN" sz="2400" b="1" dirty="0" smtClean="0">
                <a:solidFill>
                  <a:schemeClr val="tx2">
                    <a:lumMod val="50000"/>
                  </a:schemeClr>
                </a:solidFill>
              </a:rPr>
              <a:t>conduce </a:t>
            </a:r>
            <a:r>
              <a:rPr lang="vi-VN" sz="2400" b="1" dirty="0">
                <a:solidFill>
                  <a:schemeClr val="tx2">
                    <a:lumMod val="50000"/>
                  </a:schemeClr>
                </a:solidFill>
              </a:rPr>
              <a:t>la blocarea schimbului</a:t>
            </a:r>
            <a:r>
              <a:rPr lang="vi-VN" sz="2400" b="1" dirty="0" smtClean="0">
                <a:solidFill>
                  <a:schemeClr val="tx2">
                    <a:lumMod val="50000"/>
                  </a:schemeClr>
                </a:solidFill>
              </a:rPr>
              <a:t>.</a:t>
            </a:r>
            <a:endParaRPr lang="en-GB" sz="2400" b="1" dirty="0" smtClean="0">
              <a:solidFill>
                <a:schemeClr val="tx2">
                  <a:lumMod val="50000"/>
                </a:schemeClr>
              </a:solidFill>
            </a:endParaRPr>
          </a:p>
          <a:p>
            <a:r>
              <a:rPr lang="vi-VN" sz="2400" b="1" dirty="0">
                <a:solidFill>
                  <a:schemeClr val="tx2">
                    <a:lumMod val="50000"/>
                  </a:schemeClr>
                </a:solidFill>
              </a:rPr>
              <a:t>Cuvintele şi implicarea </a:t>
            </a:r>
            <a:r>
              <a:rPr lang="vi-VN" sz="2400" b="1" dirty="0" smtClean="0">
                <a:solidFill>
                  <a:schemeClr val="tx2">
                    <a:lumMod val="50000"/>
                  </a:schemeClr>
                </a:solidFill>
              </a:rPr>
              <a:t>emoţională</a:t>
            </a:r>
            <a:r>
              <a:rPr lang="en-GB" sz="2400" b="1" dirty="0" smtClean="0">
                <a:solidFill>
                  <a:schemeClr val="tx2">
                    <a:lumMod val="50000"/>
                  </a:schemeClr>
                </a:solidFill>
              </a:rPr>
              <a:t>: </a:t>
            </a:r>
            <a:r>
              <a:rPr lang="vi-VN" sz="2400" b="1" dirty="0">
                <a:solidFill>
                  <a:schemeClr val="tx2">
                    <a:lumMod val="50000"/>
                  </a:schemeClr>
                </a:solidFill>
              </a:rPr>
              <a:t>Termenii “al meu” indică implicarea emoţională a vorbitorului faţă de obiectul comunicării. De exemplu, “soţia mea” arată un ataşament emoţional, în vreme ce cuvântul simplu “soţia” neagă orice implicare emoţională şi chiar denotă un oarecare dispreţ sau ostilitate. </a:t>
            </a:r>
            <a:endParaRPr lang="en-GB" sz="2400" b="1" dirty="0" smtClean="0">
              <a:solidFill>
                <a:schemeClr val="tx2">
                  <a:lumMod val="50000"/>
                </a:schemeClr>
              </a:solidFill>
            </a:endParaRPr>
          </a:p>
          <a:p>
            <a:r>
              <a:rPr lang="en-GB" sz="2400" b="1" dirty="0" err="1" smtClean="0">
                <a:solidFill>
                  <a:schemeClr val="tx2">
                    <a:lumMod val="50000"/>
                  </a:schemeClr>
                </a:solidFill>
              </a:rPr>
              <a:t>Exemple</a:t>
            </a:r>
            <a:r>
              <a:rPr lang="en-GB" sz="2400" b="1" dirty="0" smtClean="0">
                <a:solidFill>
                  <a:schemeClr val="tx2">
                    <a:lumMod val="50000"/>
                  </a:schemeClr>
                </a:solidFill>
              </a:rPr>
              <a:t> de </a:t>
            </a:r>
            <a:r>
              <a:rPr lang="en-GB" sz="2400" b="1" dirty="0" err="1" smtClean="0">
                <a:solidFill>
                  <a:schemeClr val="tx2">
                    <a:lumMod val="50000"/>
                  </a:schemeClr>
                </a:solidFill>
              </a:rPr>
              <a:t>comunicare</a:t>
            </a:r>
            <a:r>
              <a:rPr lang="en-GB" sz="2400" b="1" dirty="0" smtClean="0">
                <a:solidFill>
                  <a:schemeClr val="tx2">
                    <a:lumMod val="50000"/>
                  </a:schemeClr>
                </a:solidFill>
              </a:rPr>
              <a:t> </a:t>
            </a:r>
            <a:r>
              <a:rPr lang="en-GB" sz="2400" b="1" dirty="0" err="1" smtClean="0">
                <a:solidFill>
                  <a:schemeClr val="tx2">
                    <a:lumMod val="50000"/>
                  </a:schemeClr>
                </a:solidFill>
              </a:rPr>
              <a:t>ostila</a:t>
            </a:r>
            <a:r>
              <a:rPr lang="en-GB" sz="2400" b="1" dirty="0" smtClean="0">
                <a:solidFill>
                  <a:schemeClr val="tx2">
                    <a:lumMod val="50000"/>
                  </a:schemeClr>
                </a:solidFill>
              </a:rPr>
              <a:t>: </a:t>
            </a:r>
            <a:r>
              <a:rPr lang="en-GB" sz="2400" b="1" dirty="0" err="1" smtClean="0">
                <a:solidFill>
                  <a:schemeClr val="tx2">
                    <a:lumMod val="50000"/>
                  </a:schemeClr>
                </a:solidFill>
              </a:rPr>
              <a:t>Intrarea</a:t>
            </a:r>
            <a:r>
              <a:rPr lang="en-GB" sz="2400" b="1" dirty="0" smtClean="0">
                <a:solidFill>
                  <a:schemeClr val="tx2">
                    <a:lumMod val="50000"/>
                  </a:schemeClr>
                </a:solidFill>
              </a:rPr>
              <a:t> in </a:t>
            </a:r>
            <a:r>
              <a:rPr lang="en-GB" sz="2400" b="1" dirty="0" err="1" smtClean="0">
                <a:solidFill>
                  <a:schemeClr val="tx2">
                    <a:lumMod val="50000"/>
                  </a:schemeClr>
                </a:solidFill>
              </a:rPr>
              <a:t>spatiul</a:t>
            </a:r>
            <a:r>
              <a:rPr lang="en-GB" sz="2400" b="1" dirty="0" smtClean="0">
                <a:solidFill>
                  <a:schemeClr val="tx2">
                    <a:lumMod val="50000"/>
                  </a:schemeClr>
                </a:solidFill>
              </a:rPr>
              <a:t> personal, </a:t>
            </a:r>
            <a:r>
              <a:rPr lang="vi-VN" sz="2400" b="1" dirty="0">
                <a:solidFill>
                  <a:schemeClr val="tx2">
                    <a:lumMod val="50000"/>
                  </a:schemeClr>
                </a:solidFill>
                <a:latin typeface="Corbel" pitchFamily="34" charset="0"/>
              </a:rPr>
              <a:t>capul şi bărbia lăsate uşor în </a:t>
            </a:r>
            <a:r>
              <a:rPr lang="vi-VN" sz="2400" b="1" dirty="0" smtClean="0">
                <a:solidFill>
                  <a:schemeClr val="tx2">
                    <a:lumMod val="50000"/>
                  </a:schemeClr>
                </a:solidFill>
                <a:latin typeface="Corbel" pitchFamily="34" charset="0"/>
              </a:rPr>
              <a:t>jos</a:t>
            </a:r>
            <a:r>
              <a:rPr lang="en-GB" sz="2400" b="1" dirty="0" smtClean="0">
                <a:solidFill>
                  <a:schemeClr val="tx2">
                    <a:lumMod val="50000"/>
                  </a:schemeClr>
                </a:solidFill>
                <a:latin typeface="Corbel" pitchFamily="34" charset="0"/>
              </a:rPr>
              <a:t>, </a:t>
            </a:r>
            <a:r>
              <a:rPr lang="en-US" sz="2400" b="1" dirty="0" err="1" smtClean="0">
                <a:solidFill>
                  <a:schemeClr val="tx2">
                    <a:lumMod val="50000"/>
                  </a:schemeClr>
                </a:solidFill>
              </a:rPr>
              <a:t>incleştarea</a:t>
            </a:r>
            <a:r>
              <a:rPr lang="en-US" sz="2400" b="1" dirty="0" smtClean="0">
                <a:solidFill>
                  <a:schemeClr val="tx2">
                    <a:lumMod val="50000"/>
                  </a:schemeClr>
                </a:solidFill>
              </a:rPr>
              <a:t> </a:t>
            </a:r>
            <a:r>
              <a:rPr lang="en-US" sz="2400" b="1" dirty="0" err="1" smtClean="0">
                <a:solidFill>
                  <a:schemeClr val="tx2">
                    <a:lumMod val="50000"/>
                  </a:schemeClr>
                </a:solidFill>
              </a:rPr>
              <a:t>mâinilor</a:t>
            </a:r>
            <a:r>
              <a:rPr lang="en-US" sz="2400" b="1" dirty="0">
                <a:solidFill>
                  <a:schemeClr val="tx2">
                    <a:lumMod val="50000"/>
                  </a:schemeClr>
                </a:solidFill>
              </a:rPr>
              <a:t>, </a:t>
            </a:r>
            <a:r>
              <a:rPr lang="en-US" sz="2400" b="1" dirty="0" err="1" smtClean="0">
                <a:solidFill>
                  <a:schemeClr val="tx2">
                    <a:lumMod val="50000"/>
                  </a:schemeClr>
                </a:solidFill>
              </a:rPr>
              <a:t>etalarea</a:t>
            </a:r>
            <a:r>
              <a:rPr lang="en-US" sz="2400" b="1" dirty="0" smtClean="0">
                <a:solidFill>
                  <a:schemeClr val="tx2">
                    <a:lumMod val="50000"/>
                  </a:schemeClr>
                </a:solidFill>
              </a:rPr>
              <a:t> </a:t>
            </a:r>
            <a:r>
              <a:rPr lang="en-US" sz="2400" b="1" dirty="0" err="1">
                <a:solidFill>
                  <a:schemeClr val="tx2">
                    <a:lumMod val="50000"/>
                  </a:schemeClr>
                </a:solidFill>
              </a:rPr>
              <a:t>degetului</a:t>
            </a:r>
            <a:r>
              <a:rPr lang="en-US" sz="2400" b="1" dirty="0">
                <a:solidFill>
                  <a:schemeClr val="tx2">
                    <a:lumMod val="50000"/>
                  </a:schemeClr>
                </a:solidFill>
              </a:rPr>
              <a:t> mare, </a:t>
            </a:r>
            <a:r>
              <a:rPr lang="en-US" sz="2400" b="1" dirty="0" err="1" smtClean="0">
                <a:solidFill>
                  <a:schemeClr val="tx2">
                    <a:lumMod val="50000"/>
                  </a:schemeClr>
                </a:solidFill>
              </a:rPr>
              <a:t>braţele</a:t>
            </a:r>
            <a:r>
              <a:rPr lang="en-US" sz="2400" b="1" dirty="0" smtClean="0">
                <a:solidFill>
                  <a:schemeClr val="tx2">
                    <a:lumMod val="50000"/>
                  </a:schemeClr>
                </a:solidFill>
              </a:rPr>
              <a:t> </a:t>
            </a:r>
            <a:r>
              <a:rPr lang="en-US" sz="2400" b="1" dirty="0" err="1">
                <a:solidFill>
                  <a:schemeClr val="tx2">
                    <a:lumMod val="50000"/>
                  </a:schemeClr>
                </a:solidFill>
              </a:rPr>
              <a:t>încrucişate</a:t>
            </a:r>
            <a:r>
              <a:rPr lang="en-US" sz="2400" b="1" dirty="0">
                <a:solidFill>
                  <a:schemeClr val="tx2">
                    <a:lumMod val="50000"/>
                  </a:schemeClr>
                </a:solidFill>
              </a:rPr>
              <a:t> la </a:t>
            </a:r>
            <a:r>
              <a:rPr lang="en-US" sz="2400" b="1" dirty="0" err="1" smtClean="0">
                <a:solidFill>
                  <a:schemeClr val="tx2">
                    <a:lumMod val="50000"/>
                  </a:schemeClr>
                </a:solidFill>
              </a:rPr>
              <a:t>piept</a:t>
            </a:r>
            <a:r>
              <a:rPr lang="en-US" sz="2400" b="1" dirty="0">
                <a:solidFill>
                  <a:schemeClr val="tx2">
                    <a:lumMod val="50000"/>
                  </a:schemeClr>
                </a:solidFill>
              </a:rPr>
              <a:t>, </a:t>
            </a:r>
            <a:r>
              <a:rPr lang="en-US" sz="2400" b="1" dirty="0" err="1" smtClean="0">
                <a:solidFill>
                  <a:schemeClr val="tx2">
                    <a:lumMod val="50000"/>
                  </a:schemeClr>
                </a:solidFill>
              </a:rPr>
              <a:t>capul</a:t>
            </a:r>
            <a:r>
              <a:rPr lang="en-US" sz="2400" b="1" dirty="0" smtClean="0">
                <a:solidFill>
                  <a:schemeClr val="tx2">
                    <a:lumMod val="50000"/>
                  </a:schemeClr>
                </a:solidFill>
              </a:rPr>
              <a:t> </a:t>
            </a:r>
            <a:r>
              <a:rPr lang="en-US" sz="2400" b="1" dirty="0" err="1">
                <a:solidFill>
                  <a:schemeClr val="tx2">
                    <a:lumMod val="50000"/>
                  </a:schemeClr>
                </a:solidFill>
              </a:rPr>
              <a:t>înclinat</a:t>
            </a:r>
            <a:r>
              <a:rPr lang="en-US" sz="2400" b="1" dirty="0">
                <a:solidFill>
                  <a:schemeClr val="tx2">
                    <a:lumMod val="50000"/>
                  </a:schemeClr>
                </a:solidFill>
              </a:rPr>
              <a:t> </a:t>
            </a:r>
            <a:r>
              <a:rPr lang="en-US" sz="2400" b="1" dirty="0" err="1">
                <a:solidFill>
                  <a:schemeClr val="tx2">
                    <a:lumMod val="50000"/>
                  </a:schemeClr>
                </a:solidFill>
              </a:rPr>
              <a:t>în</a:t>
            </a:r>
            <a:r>
              <a:rPr lang="en-US" sz="2400" b="1" dirty="0">
                <a:solidFill>
                  <a:schemeClr val="tx2">
                    <a:lumMod val="50000"/>
                  </a:schemeClr>
                </a:solidFill>
              </a:rPr>
              <a:t> </a:t>
            </a:r>
            <a:r>
              <a:rPr lang="en-US" sz="2400" b="1" dirty="0" err="1">
                <a:solidFill>
                  <a:schemeClr val="tx2">
                    <a:lumMod val="50000"/>
                  </a:schemeClr>
                </a:solidFill>
              </a:rPr>
              <a:t>jos</a:t>
            </a:r>
            <a:r>
              <a:rPr lang="en-US" sz="2400" b="1" dirty="0">
                <a:solidFill>
                  <a:schemeClr val="tx2">
                    <a:lumMod val="50000"/>
                  </a:schemeClr>
                </a:solidFill>
              </a:rPr>
              <a:t> </a:t>
            </a:r>
            <a:endParaRPr lang="en-US" sz="2400" b="1" dirty="0">
              <a:solidFill>
                <a:schemeClr val="tx2">
                  <a:lumMod val="50000"/>
                </a:schemeClr>
              </a:solidFill>
              <a:latin typeface="Corbel" pitchFamily="34" charset="0"/>
            </a:endParaRPr>
          </a:p>
        </p:txBody>
      </p:sp>
    </p:spTree>
    <p:extLst>
      <p:ext uri="{BB962C8B-B14F-4D97-AF65-F5344CB8AC3E}">
        <p14:creationId xmlns:p14="http://schemas.microsoft.com/office/powerpoint/2010/main" val="33740503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est way to counter fake news is to limit person-to-person spread,  Stanford study f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76"/>
            <a:ext cx="9144000" cy="6878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err="1" smtClean="0"/>
              <a:t>Stiri</a:t>
            </a:r>
            <a:r>
              <a:rPr lang="en-GB" dirty="0" smtClean="0"/>
              <a:t> false</a:t>
            </a:r>
            <a:endParaRPr lang="en-US" dirty="0"/>
          </a:p>
        </p:txBody>
      </p:sp>
      <p:sp>
        <p:nvSpPr>
          <p:cNvPr id="3" name="Content Placeholder 2"/>
          <p:cNvSpPr>
            <a:spLocks noGrp="1"/>
          </p:cNvSpPr>
          <p:nvPr>
            <p:ph idx="1"/>
          </p:nvPr>
        </p:nvSpPr>
        <p:spPr>
          <a:xfrm>
            <a:off x="899592" y="1268760"/>
            <a:ext cx="7772400" cy="4572000"/>
          </a:xfrm>
        </p:spPr>
        <p:txBody>
          <a:bodyPr>
            <a:normAutofit fontScale="70000" lnSpcReduction="20000"/>
          </a:bodyPr>
          <a:lstStyle/>
          <a:p>
            <a:r>
              <a:rPr lang="en-GB" sz="2800" b="1" dirty="0" err="1" smtClean="0">
                <a:solidFill>
                  <a:schemeClr val="accent1">
                    <a:lumMod val="60000"/>
                    <a:lumOff val="40000"/>
                  </a:schemeClr>
                </a:solidFill>
              </a:rPr>
              <a:t>Definitie</a:t>
            </a:r>
            <a:r>
              <a:rPr lang="en-GB" sz="2800" b="1" dirty="0">
                <a:solidFill>
                  <a:schemeClr val="accent1">
                    <a:lumMod val="60000"/>
                    <a:lumOff val="40000"/>
                  </a:schemeClr>
                </a:solidFill>
              </a:rPr>
              <a:t>:</a:t>
            </a:r>
            <a:r>
              <a:rPr lang="vi-VN" sz="2600" b="1" dirty="0" smtClean="0">
                <a:solidFill>
                  <a:schemeClr val="accent1">
                    <a:lumMod val="60000"/>
                    <a:lumOff val="40000"/>
                  </a:schemeClr>
                </a:solidFill>
              </a:rPr>
              <a:t>Știrile </a:t>
            </a:r>
            <a:r>
              <a:rPr lang="vi-VN" sz="2600" b="1" dirty="0">
                <a:solidFill>
                  <a:schemeClr val="accent1">
                    <a:lumMod val="60000"/>
                    <a:lumOff val="40000"/>
                  </a:schemeClr>
                </a:solidFill>
              </a:rPr>
              <a:t>false (din eng. fake news) reprezintă un tip de jurnalism galben sau de propagandă, care constă în răspândirea de informații false difuzate prin mass-media tradițională sau prin social media tradițională precum TV sau </a:t>
            </a:r>
            <a:r>
              <a:rPr lang="vi-VN" sz="2600" b="1" dirty="0" smtClean="0">
                <a:solidFill>
                  <a:schemeClr val="accent1">
                    <a:lumMod val="60000"/>
                    <a:lumOff val="40000"/>
                  </a:schemeClr>
                </a:solidFill>
              </a:rPr>
              <a:t>ziare.</a:t>
            </a:r>
            <a:r>
              <a:rPr lang="en-GB" sz="2600" b="1" dirty="0" smtClean="0">
                <a:solidFill>
                  <a:schemeClr val="accent1">
                    <a:lumMod val="60000"/>
                    <a:lumOff val="40000"/>
                  </a:schemeClr>
                </a:solidFill>
              </a:rPr>
              <a:t> </a:t>
            </a:r>
            <a:r>
              <a:rPr lang="vi-VN" sz="2600" b="1" dirty="0" smtClean="0">
                <a:solidFill>
                  <a:schemeClr val="accent1">
                    <a:lumMod val="60000"/>
                    <a:lumOff val="40000"/>
                  </a:schemeClr>
                </a:solidFill>
              </a:rPr>
              <a:t>Știrile </a:t>
            </a:r>
            <a:r>
              <a:rPr lang="vi-VN" sz="2600" b="1" dirty="0">
                <a:solidFill>
                  <a:schemeClr val="accent1">
                    <a:lumMod val="60000"/>
                    <a:lumOff val="40000"/>
                  </a:schemeClr>
                </a:solidFill>
              </a:rPr>
              <a:t>false sunt scrise și publicate cu intenția de a induce în eroare, în scopul de a deteriora reputația unei agenții, </a:t>
            </a:r>
            <a:endParaRPr lang="ro-RO" sz="2600" b="1" dirty="0" smtClean="0">
              <a:solidFill>
                <a:schemeClr val="accent1">
                  <a:lumMod val="60000"/>
                  <a:lumOff val="40000"/>
                </a:schemeClr>
              </a:solidFill>
            </a:endParaRPr>
          </a:p>
          <a:p>
            <a:endParaRPr lang="ro-RO" sz="2600" b="1" dirty="0">
              <a:solidFill>
                <a:schemeClr val="accent1">
                  <a:lumMod val="60000"/>
                  <a:lumOff val="40000"/>
                </a:schemeClr>
              </a:solidFill>
            </a:endParaRPr>
          </a:p>
          <a:p>
            <a:endParaRPr lang="ro-RO" sz="2600" b="1" dirty="0" smtClean="0">
              <a:solidFill>
                <a:schemeClr val="accent1">
                  <a:lumMod val="60000"/>
                  <a:lumOff val="40000"/>
                </a:schemeClr>
              </a:solidFill>
            </a:endParaRPr>
          </a:p>
          <a:p>
            <a:endParaRPr lang="ro-RO" sz="2600" b="1" dirty="0">
              <a:solidFill>
                <a:schemeClr val="accent1">
                  <a:lumMod val="60000"/>
                  <a:lumOff val="40000"/>
                </a:schemeClr>
              </a:solidFill>
            </a:endParaRPr>
          </a:p>
          <a:p>
            <a:endParaRPr lang="ro-RO" sz="2600" b="1" dirty="0" smtClean="0">
              <a:solidFill>
                <a:schemeClr val="accent1">
                  <a:lumMod val="60000"/>
                  <a:lumOff val="40000"/>
                </a:schemeClr>
              </a:solidFill>
            </a:endParaRPr>
          </a:p>
          <a:p>
            <a:endParaRPr lang="ro-RO" sz="2600" b="1" dirty="0">
              <a:solidFill>
                <a:schemeClr val="accent1">
                  <a:lumMod val="60000"/>
                  <a:lumOff val="40000"/>
                </a:schemeClr>
              </a:solidFill>
            </a:endParaRPr>
          </a:p>
          <a:p>
            <a:r>
              <a:rPr lang="vi-VN" sz="2600" b="1" dirty="0" smtClean="0">
                <a:solidFill>
                  <a:schemeClr val="accent1">
                    <a:lumMod val="60000"/>
                    <a:lumOff val="40000"/>
                  </a:schemeClr>
                </a:solidFill>
              </a:rPr>
              <a:t>entități </a:t>
            </a:r>
            <a:r>
              <a:rPr lang="vi-VN" sz="2600" b="1" dirty="0">
                <a:solidFill>
                  <a:schemeClr val="accent1">
                    <a:lumMod val="60000"/>
                    <a:lumOff val="40000"/>
                  </a:schemeClr>
                </a:solidFill>
              </a:rPr>
              <a:t>sau persoane, precum și pentru câștig financiar sau politic</a:t>
            </a:r>
            <a:r>
              <a:rPr lang="vi-VN" sz="2600" b="1" dirty="0" smtClean="0">
                <a:solidFill>
                  <a:schemeClr val="accent1">
                    <a:lumMod val="60000"/>
                    <a:lumOff val="40000"/>
                  </a:schemeClr>
                </a:solidFill>
              </a:rPr>
              <a:t>, </a:t>
            </a:r>
            <a:r>
              <a:rPr lang="vi-VN" sz="2600" b="1" dirty="0">
                <a:solidFill>
                  <a:schemeClr val="accent1">
                    <a:lumMod val="60000"/>
                    <a:lumOff val="40000"/>
                  </a:schemeClr>
                </a:solidFill>
              </a:rPr>
              <a:t>de multe ori folosind titluri senzaționale, necinstite, sau pur și simplu fabricate pentru a crește numărul de cititori, pentru răspândirea în mediul online și pentru venituri prin click-uri pe Internet</a:t>
            </a:r>
            <a:r>
              <a:rPr lang="vi-VN" sz="2600" b="1" dirty="0" smtClean="0">
                <a:solidFill>
                  <a:schemeClr val="accent1">
                    <a:lumMod val="60000"/>
                    <a:lumOff val="40000"/>
                  </a:schemeClr>
                </a:solidFill>
              </a:rPr>
              <a:t>.</a:t>
            </a:r>
            <a:endParaRPr lang="en-GB" sz="2600" b="1" dirty="0" smtClean="0">
              <a:solidFill>
                <a:schemeClr val="accent1">
                  <a:lumMod val="60000"/>
                  <a:lumOff val="40000"/>
                </a:schemeClr>
              </a:solidFill>
            </a:endParaRPr>
          </a:p>
          <a:p>
            <a:endParaRPr lang="en-US" sz="2000" dirty="0"/>
          </a:p>
        </p:txBody>
      </p:sp>
    </p:spTree>
    <p:extLst>
      <p:ext uri="{BB962C8B-B14F-4D97-AF65-F5344CB8AC3E}">
        <p14:creationId xmlns:p14="http://schemas.microsoft.com/office/powerpoint/2010/main" val="30874795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de fake news</a:t>
            </a:r>
            <a:endParaRPr lang="en-US" dirty="0"/>
          </a:p>
        </p:txBody>
      </p:sp>
      <p:sp>
        <p:nvSpPr>
          <p:cNvPr id="3" name="Content Placeholder 2"/>
          <p:cNvSpPr>
            <a:spLocks noGrp="1"/>
          </p:cNvSpPr>
          <p:nvPr>
            <p:ph idx="1"/>
          </p:nvPr>
        </p:nvSpPr>
        <p:spPr/>
        <p:txBody>
          <a:bodyPr/>
          <a:lstStyle/>
          <a:p>
            <a:r>
              <a:rPr lang="es-ES" sz="3200" dirty="0"/>
              <a:t>1. Pana </a:t>
            </a:r>
            <a:r>
              <a:rPr lang="es-ES" sz="3200" dirty="0" err="1"/>
              <a:t>europeană</a:t>
            </a:r>
            <a:r>
              <a:rPr lang="es-ES" sz="3200" dirty="0"/>
              <a:t> de </a:t>
            </a:r>
            <a:r>
              <a:rPr lang="es-ES" sz="3200" dirty="0" err="1"/>
              <a:t>curent</a:t>
            </a:r>
            <a:endParaRPr lang="es-ES" sz="3200" dirty="0"/>
          </a:p>
          <a:p>
            <a:r>
              <a:rPr lang="es-ES" sz="3200" dirty="0"/>
              <a:t>2. </a:t>
            </a:r>
            <a:r>
              <a:rPr lang="es-ES" sz="3200" dirty="0" err="1"/>
              <a:t>Spitalul</a:t>
            </a:r>
            <a:r>
              <a:rPr lang="es-ES" sz="3200" dirty="0"/>
              <a:t> modular de la </a:t>
            </a:r>
            <a:r>
              <a:rPr lang="es-ES" sz="3200" dirty="0" err="1"/>
              <a:t>Piatra</a:t>
            </a:r>
            <a:r>
              <a:rPr lang="es-ES" sz="3200" dirty="0"/>
              <a:t> </a:t>
            </a:r>
            <a:r>
              <a:rPr lang="es-ES" sz="3200" dirty="0" err="1"/>
              <a:t>Neamț</a:t>
            </a:r>
            <a:r>
              <a:rPr lang="es-ES" sz="3200" dirty="0"/>
              <a:t> este gol</a:t>
            </a:r>
          </a:p>
          <a:p>
            <a:r>
              <a:rPr lang="vi-VN" sz="3200" dirty="0">
                <a:latin typeface="Corbel" pitchFamily="34" charset="0"/>
              </a:rPr>
              <a:t>3. Discreditarea autorităților prin atribuirea de informații false</a:t>
            </a:r>
          </a:p>
          <a:p>
            <a:r>
              <a:rPr lang="en-US" sz="3200" dirty="0"/>
              <a:t>4. </a:t>
            </a:r>
            <a:r>
              <a:rPr lang="en-US" sz="3200" dirty="0" err="1"/>
              <a:t>Mirajul</a:t>
            </a:r>
            <a:r>
              <a:rPr lang="en-US" sz="3200" dirty="0"/>
              <a:t> </a:t>
            </a:r>
            <a:r>
              <a:rPr lang="en-US" sz="3200" dirty="0" err="1"/>
              <a:t>medicamentelor</a:t>
            </a:r>
            <a:r>
              <a:rPr lang="en-US" sz="3200" dirty="0"/>
              <a:t> </a:t>
            </a:r>
            <a:r>
              <a:rPr lang="en-US" sz="3200" dirty="0" err="1"/>
              <a:t>salvatoare</a:t>
            </a:r>
            <a:endParaRPr lang="en-US" sz="3200" dirty="0"/>
          </a:p>
          <a:p>
            <a:r>
              <a:rPr lang="vi-VN" sz="3200" dirty="0">
                <a:latin typeface="Corbel" pitchFamily="34" charset="0"/>
              </a:rPr>
              <a:t>5. Dezinformările anti-occident</a:t>
            </a:r>
          </a:p>
          <a:p>
            <a:endParaRPr lang="en-US" dirty="0"/>
          </a:p>
        </p:txBody>
      </p:sp>
    </p:spTree>
    <p:extLst>
      <p:ext uri="{BB962C8B-B14F-4D97-AF65-F5344CB8AC3E}">
        <p14:creationId xmlns:p14="http://schemas.microsoft.com/office/powerpoint/2010/main" val="10854807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07"/>
            <a:ext cx="91156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ro-RO" dirty="0" smtClean="0">
                <a:solidFill>
                  <a:schemeClr val="bg1"/>
                </a:solidFill>
              </a:rPr>
              <a:t>Fake news si hate speech</a:t>
            </a:r>
            <a:endParaRPr lang="en-US" dirty="0">
              <a:solidFill>
                <a:schemeClr val="bg1"/>
              </a:solidFill>
            </a:endParaRPr>
          </a:p>
        </p:txBody>
      </p:sp>
      <p:sp>
        <p:nvSpPr>
          <p:cNvPr id="3" name="Content Placeholder 2"/>
          <p:cNvSpPr>
            <a:spLocks noGrp="1"/>
          </p:cNvSpPr>
          <p:nvPr>
            <p:ph idx="1"/>
          </p:nvPr>
        </p:nvSpPr>
        <p:spPr>
          <a:xfrm>
            <a:off x="755576" y="1121693"/>
            <a:ext cx="7772400" cy="4572000"/>
          </a:xfrm>
        </p:spPr>
        <p:txBody>
          <a:bodyPr>
            <a:noAutofit/>
          </a:bodyPr>
          <a:lstStyle/>
          <a:p>
            <a:pPr>
              <a:lnSpc>
                <a:spcPct val="220000"/>
              </a:lnSpc>
            </a:pPr>
            <a:r>
              <a:rPr lang="en-GB" sz="1600" b="1" dirty="0" err="1" smtClean="0">
                <a:solidFill>
                  <a:schemeClr val="bg1"/>
                </a:solidFill>
                <a:latin typeface="Tahoma" pitchFamily="34" charset="0"/>
                <a:ea typeface="Tahoma" pitchFamily="34" charset="0"/>
                <a:cs typeface="Tahoma" pitchFamily="34" charset="0"/>
              </a:rPr>
              <a:t>Fenomenul</a:t>
            </a:r>
            <a:r>
              <a:rPr lang="en-GB" sz="1600" b="1" dirty="0" smtClean="0">
                <a:solidFill>
                  <a:schemeClr val="bg1"/>
                </a:solidFill>
                <a:latin typeface="Tahoma" pitchFamily="34" charset="0"/>
                <a:ea typeface="Tahoma" pitchFamily="34" charset="0"/>
                <a:cs typeface="Tahoma" pitchFamily="34" charset="0"/>
              </a:rPr>
              <a:t> </a:t>
            </a:r>
            <a:r>
              <a:rPr lang="ro-RO" sz="1600" b="1" dirty="0" smtClean="0">
                <a:solidFill>
                  <a:schemeClr val="bg1"/>
                </a:solidFill>
                <a:latin typeface="Tahoma" pitchFamily="34" charset="0"/>
                <a:ea typeface="Tahoma" pitchFamily="34" charset="0"/>
                <a:cs typeface="Tahoma" pitchFamily="34" charset="0"/>
              </a:rPr>
              <a:t>„fake news” include si fenomenele de comunicare ostila sau „hate speech” </a:t>
            </a:r>
            <a:r>
              <a:rPr lang="ro-RO" sz="1800" b="1" dirty="0" smtClean="0">
                <a:solidFill>
                  <a:schemeClr val="bg1"/>
                </a:solidFill>
                <a:latin typeface="Tahoma" pitchFamily="34" charset="0"/>
                <a:ea typeface="Tahoma" pitchFamily="34" charset="0"/>
                <a:cs typeface="Tahoma" pitchFamily="34" charset="0"/>
              </a:rPr>
              <a:t>adica</a:t>
            </a:r>
            <a:r>
              <a:rPr lang="ro-RO" sz="1800" b="1" dirty="0" smtClean="0">
                <a:solidFill>
                  <a:schemeClr val="bg1"/>
                </a:solidFill>
                <a:latin typeface="+mj-lt"/>
              </a:rPr>
              <a:t> </a:t>
            </a:r>
            <a:r>
              <a:rPr lang="vi-VN" sz="1800" b="1" dirty="0" smtClean="0">
                <a:solidFill>
                  <a:schemeClr val="bg1"/>
                </a:solidFill>
                <a:latin typeface="+mj-lt"/>
              </a:rPr>
              <a:t>discursul </a:t>
            </a:r>
            <a:r>
              <a:rPr lang="vi-VN" sz="1800" b="1" dirty="0">
                <a:solidFill>
                  <a:schemeClr val="bg1"/>
                </a:solidFill>
                <a:latin typeface="+mj-lt"/>
              </a:rPr>
              <a:t>public care exprimă ură sau încurajează violența împotriva unei persoane sau a unui grup pe bază de rasă, religie, sex sau orientare </a:t>
            </a:r>
            <a:r>
              <a:rPr lang="vi-VN" sz="1800" b="1" dirty="0" smtClean="0">
                <a:solidFill>
                  <a:schemeClr val="bg1"/>
                </a:solidFill>
                <a:latin typeface="+mj-lt"/>
              </a:rPr>
              <a:t>sexuală.Un </a:t>
            </a:r>
            <a:r>
              <a:rPr lang="vi-VN" sz="1800" b="1" dirty="0">
                <a:solidFill>
                  <a:schemeClr val="bg1"/>
                </a:solidFill>
                <a:latin typeface="+mj-lt"/>
              </a:rPr>
              <a:t>astfel de discurs este de obicei disprețuitor sau ostil unui individ sau grup de indivizi care aparțin unei anumite rase, culori, națiuni, sex, handicap, religie sau orientare </a:t>
            </a:r>
            <a:r>
              <a:rPr lang="vi-VN" sz="1800" b="1" dirty="0" smtClean="0">
                <a:solidFill>
                  <a:schemeClr val="bg1"/>
                </a:solidFill>
                <a:latin typeface="+mj-lt"/>
              </a:rPr>
              <a:t>sexuală.</a:t>
            </a:r>
            <a:r>
              <a:rPr lang="ro-RO" sz="1800" b="1" dirty="0" smtClean="0">
                <a:solidFill>
                  <a:schemeClr val="bg1"/>
                </a:solidFill>
                <a:latin typeface="+mj-lt"/>
              </a:rPr>
              <a:t> </a:t>
            </a:r>
            <a:r>
              <a:rPr lang="vi-VN" sz="1800" b="1" dirty="0" smtClean="0">
                <a:solidFill>
                  <a:schemeClr val="bg1"/>
                </a:solidFill>
                <a:latin typeface="+mj-lt"/>
              </a:rPr>
              <a:t>Definiția </a:t>
            </a:r>
            <a:r>
              <a:rPr lang="vi-VN" sz="1800" b="1" dirty="0">
                <a:solidFill>
                  <a:schemeClr val="bg1"/>
                </a:solidFill>
                <a:latin typeface="+mj-lt"/>
              </a:rPr>
              <a:t>legală a discursului care instigă la ură diferă de la o țară la alta</a:t>
            </a:r>
            <a:r>
              <a:rPr lang="vi-VN" sz="1800" b="1" dirty="0" smtClean="0">
                <a:solidFill>
                  <a:schemeClr val="bg1"/>
                </a:solidFill>
                <a:latin typeface="+mj-lt"/>
              </a:rPr>
              <a:t>.</a:t>
            </a:r>
            <a:endParaRPr lang="en-US" sz="1800" b="1" dirty="0">
              <a:solidFill>
                <a:schemeClr val="bg1"/>
              </a:solidFill>
              <a:latin typeface="+mj-lt"/>
            </a:endParaRPr>
          </a:p>
        </p:txBody>
      </p:sp>
    </p:spTree>
    <p:extLst>
      <p:ext uri="{BB962C8B-B14F-4D97-AF65-F5344CB8AC3E}">
        <p14:creationId xmlns:p14="http://schemas.microsoft.com/office/powerpoint/2010/main" val="246414126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772400" cy="914400"/>
          </a:xfrm>
        </p:spPr>
        <p:txBody>
          <a:bodyPr/>
          <a:lstStyle/>
          <a:p>
            <a:r>
              <a:rPr lang="ro-RO" dirty="0" smtClean="0"/>
              <a:t>Exemplu hate speech/comunicare ostila</a:t>
            </a:r>
            <a:endParaRPr lang="en-US" dirty="0"/>
          </a:p>
        </p:txBody>
      </p:sp>
      <p:sp>
        <p:nvSpPr>
          <p:cNvPr id="3" name="Content Placeholder 2"/>
          <p:cNvSpPr>
            <a:spLocks noGrp="1"/>
          </p:cNvSpPr>
          <p:nvPr>
            <p:ph idx="1"/>
          </p:nvPr>
        </p:nvSpPr>
        <p:spPr>
          <a:xfrm>
            <a:off x="827584" y="1412776"/>
            <a:ext cx="7772400" cy="4572000"/>
          </a:xfrm>
        </p:spPr>
        <p:txBody>
          <a:bodyPr>
            <a:normAutofit/>
          </a:bodyPr>
          <a:lstStyle/>
          <a:p>
            <a:r>
              <a:rPr lang="ro-RO" sz="2400" dirty="0" smtClean="0"/>
              <a:t>Reactia fanilor/suporterilor  AC Milan la transferul lui Gianluigi Donnarumma la Paris Saint Germain.</a:t>
            </a:r>
          </a:p>
          <a:p>
            <a:pPr marL="68580" indent="0">
              <a:buNone/>
            </a:pPr>
            <a:r>
              <a:rPr lang="ro-RO" sz="2400" dirty="0" smtClean="0"/>
              <a:t>A fost</a:t>
            </a:r>
            <a:r>
              <a:rPr lang="it-IT" sz="2400" dirty="0" smtClean="0"/>
              <a:t> huiduit la</a:t>
            </a:r>
            <a:r>
              <a:rPr lang="ro-RO" sz="2400" dirty="0" smtClean="0"/>
              <a:t> meciul</a:t>
            </a:r>
            <a:r>
              <a:rPr lang="it-IT" sz="2400" dirty="0" smtClean="0"/>
              <a:t> Italia – Spania</a:t>
            </a:r>
            <a:r>
              <a:rPr lang="ro-RO" sz="2400" dirty="0" smtClean="0"/>
              <a:t>; </a:t>
            </a:r>
            <a:r>
              <a:rPr lang="ro-RO" sz="2400" dirty="0" smtClean="0">
                <a:latin typeface="Corbel" pitchFamily="34" charset="0"/>
              </a:rPr>
              <a:t>i</a:t>
            </a:r>
            <a:r>
              <a:rPr lang="vi-VN" sz="2400" dirty="0">
                <a:latin typeface="Corbel" pitchFamily="34" charset="0"/>
              </a:rPr>
              <a:t>n preziua partidei, pe străzile din oraș a apărut un banner imens, pe care era scris ”La Milano nu vei mai fi niciodată binevenit. Om de rahat”. Mai mult, suporterii lui AC Milan care s-au prezentat la meciul naționalei Italiei i-au mai pregătit un mesaj portarului, cu care au intrat </a:t>
            </a:r>
            <a:r>
              <a:rPr lang="vi-VN" sz="2400" dirty="0" smtClean="0">
                <a:latin typeface="Corbel" pitchFamily="34" charset="0"/>
              </a:rPr>
              <a:t>pe</a:t>
            </a:r>
            <a:r>
              <a:rPr lang="ro-RO" sz="2400" dirty="0" smtClean="0">
                <a:latin typeface="Corbel" pitchFamily="34" charset="0"/>
              </a:rPr>
              <a:t> stadion</a:t>
            </a:r>
            <a:r>
              <a:rPr lang="vi-VN" sz="2400" dirty="0" smtClean="0">
                <a:latin typeface="Corbel" pitchFamily="34" charset="0"/>
              </a:rPr>
              <a:t>.</a:t>
            </a:r>
            <a:r>
              <a:rPr lang="ro-RO" sz="2400" dirty="0" smtClean="0">
                <a:latin typeface="Corbel" pitchFamily="34" charset="0"/>
              </a:rPr>
              <a:t> </a:t>
            </a:r>
            <a:r>
              <a:rPr lang="vi-VN" sz="2400" dirty="0" smtClean="0">
                <a:latin typeface="Corbel" pitchFamily="34" charset="0"/>
              </a:rPr>
              <a:t>”</a:t>
            </a:r>
            <a:r>
              <a:rPr lang="vi-VN" sz="2400" dirty="0">
                <a:latin typeface="Corbel" pitchFamily="34" charset="0"/>
              </a:rPr>
              <a:t>Pe 'San Siro', ești un oaspete nepoftit”, a fost scris pe un banner, pe care era afișat și chipul lui Gianluigi Donnarumma tăiat.</a:t>
            </a:r>
            <a:endParaRPr lang="en-US" sz="2400" dirty="0">
              <a:latin typeface="Corbel" pitchFamily="34" charset="0"/>
            </a:endParaRPr>
          </a:p>
        </p:txBody>
      </p:sp>
    </p:spTree>
    <p:extLst>
      <p:ext uri="{BB962C8B-B14F-4D97-AF65-F5344CB8AC3E}">
        <p14:creationId xmlns:p14="http://schemas.microsoft.com/office/powerpoint/2010/main" val="32168325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8640"/>
            <a:ext cx="7772400" cy="4572000"/>
          </a:xfrm>
        </p:spPr>
        <p:txBody>
          <a:bodyPr/>
          <a:lstStyle/>
          <a:p>
            <a:r>
              <a:rPr lang="ro-RO" dirty="0" smtClean="0"/>
              <a:t>In mediul online au aparut atat stiri ostile fata de portar cat si opinii negative ale fanilor. Acesta a fost batjocorit si numit „Dollarumma”, deoarece acestia considera ca transferul a fost bazat doar pe bani.</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69" t="24533" r="35106" b="26533"/>
          <a:stretch/>
        </p:blipFill>
        <p:spPr bwMode="auto">
          <a:xfrm>
            <a:off x="179512" y="2544028"/>
            <a:ext cx="4608512" cy="347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200" t="24400" r="34551" b="26000"/>
          <a:stretch/>
        </p:blipFill>
        <p:spPr bwMode="auto">
          <a:xfrm>
            <a:off x="4788024" y="2550876"/>
            <a:ext cx="4442429" cy="347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3782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98</TotalTime>
  <Words>755</Words>
  <Application>Microsoft Office PowerPoint</Application>
  <PresentationFormat>On-screen Show (4:3)</PresentationFormat>
  <Paragraphs>50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Metro</vt:lpstr>
      <vt:lpstr>Comunicare non ostilă, știri false și verificarea faptelor</vt:lpstr>
      <vt:lpstr>Cuprins</vt:lpstr>
      <vt:lpstr>Introducere</vt:lpstr>
      <vt:lpstr>PowerPoint Presentation</vt:lpstr>
      <vt:lpstr>Stiri false</vt:lpstr>
      <vt:lpstr>Exemple de fake news</vt:lpstr>
      <vt:lpstr>Fake news si hate speech</vt:lpstr>
      <vt:lpstr>Exemplu hate speech/comunicare ostila</vt:lpstr>
      <vt:lpstr>PowerPoint Presentation</vt:lpstr>
      <vt:lpstr>Verificarea faptelor</vt:lpstr>
      <vt:lpstr>Surse: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Comunicare non ostilă, știri false și verificarea faptelor</dc:title>
  <dc:creator>My Computer</dc:creator>
  <cp:lastModifiedBy>My Computer</cp:lastModifiedBy>
  <cp:revision>9</cp:revision>
  <dcterms:created xsi:type="dcterms:W3CDTF">2022-01-31T16:08:06Z</dcterms:created>
  <dcterms:modified xsi:type="dcterms:W3CDTF">2022-02-05T08:06:49Z</dcterms:modified>
</cp:coreProperties>
</file>